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0_FA9AF3E4.xml" ContentType="application/vnd.ms-powerpoint.comments+xml"/>
  <Override PartName="/ppt/notesSlides/notesSlide2.xml" ContentType="application/vnd.openxmlformats-officedocument.presentationml.notesSlide+xml"/>
  <Override PartName="/ppt/comments/modernComment_108_8FAD5F18.xml" ContentType="application/vnd.ms-powerpoint.comments+xml"/>
  <Override PartName="/ppt/notesSlides/notesSlide3.xml" ContentType="application/vnd.openxmlformats-officedocument.presentationml.notesSlide+xml"/>
  <Override PartName="/ppt/comments/modernComment_109_DC7424D4.xml" ContentType="application/vnd.ms-powerpoint.comments+xml"/>
  <Override PartName="/ppt/notesSlides/notesSlide4.xml" ContentType="application/vnd.openxmlformats-officedocument.presentationml.notesSlide+xml"/>
  <Override PartName="/ppt/comments/modernComment_105_85BBEF94.xml" ContentType="application/vnd.ms-powerpoint.comments+xml"/>
  <Override PartName="/ppt/notesSlides/notesSlide5.xml" ContentType="application/vnd.openxmlformats-officedocument.presentationml.notesSlide+xml"/>
  <Override PartName="/ppt/comments/modernComment_10A_F00A94A3.xml" ContentType="application/vnd.ms-powerpoint.comments+xml"/>
  <Override PartName="/ppt/notesSlides/notesSlide6.xml" ContentType="application/vnd.openxmlformats-officedocument.presentationml.notesSlide+xml"/>
  <Override PartName="/ppt/comments/modernComment_10B_70EA9787.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63" r:id="rId5"/>
    <p:sldId id="256" r:id="rId6"/>
    <p:sldId id="264" r:id="rId7"/>
    <p:sldId id="265" r:id="rId8"/>
    <p:sldId id="261" r:id="rId9"/>
    <p:sldId id="266" r:id="rId10"/>
    <p:sldId id="267" r:id="rId11"/>
  </p:sldIdLst>
  <p:sldSz cx="6858000" cy="9144000" type="letter"/>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6F374E-A2A4-653B-7723-F05A3EEF5319}" name="Ana Maria Vargas Duque" initials="AD" userId="S::amvargasd@alcaldiabogota.gov.co::b7f976a0-7c82-46d3-ba6a-d20ec3add8f8" providerId="AD"/>
  <p188:author id="{578C4388-4D2B-DE3B-6EA3-5D77F9845A0C}" name="Guest User" initials="GU" userId="S::urn:spo:tenantanon#f351a7cb-f94a-4df0-9627-ae030ccef7c4::" providerId="AD"/>
  <p188:author id="{D624939D-B2D1-6894-7033-291580BE3FF7}" name="Munoz, Andres" initials="" userId="S::andres.munoz.ext@siemens-stiftung.org::3d4028a1-9ae1-45f3-8ec6-98d7334aae5f" providerId="AD"/>
  <p188:author id="{1045D5A7-5919-D318-2C90-80E382A4FBF5}" name="Sandra Elvira Ruiz Castillo" initials="SR" userId="S::sruiz@agenciaatenea.gov.co::e2f5d28f-262e-4642-9625-934189e8d6c9" providerId="AD"/>
  <p188:author id="{D4849DC5-97A2-AF14-B9C5-303637975D37}" name="Laura Vanessa Torres Cuenca" initials="LC" userId="S::lvtorres@alcaldiabogota.gov.co::2c994181-a02a-4b01-8d62-9dadbbe3aee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idy Yurany Moreno Forero" initials="HYMF" lastIdx="1" clrIdx="0">
    <p:extLst>
      <p:ext uri="{19B8F6BF-5375-455C-9EA6-DF929625EA0E}">
        <p15:presenceInfo xmlns:p15="http://schemas.microsoft.com/office/powerpoint/2012/main" userId="S-1-5-21-2127891935-1773023334-926709054-531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7D4"/>
    <a:srgbClr val="F2EDB3"/>
    <a:srgbClr val="FFFEF0"/>
    <a:srgbClr val="E6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455511-C170-69DC-E3B0-CDDE53A01E7B}" v="104" dt="2025-10-17T00:44:00.96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97" autoAdjust="0"/>
    <p:restoredTop sz="94648"/>
  </p:normalViewPr>
  <p:slideViewPr>
    <p:cSldViewPr snapToGrid="0">
      <p:cViewPr>
        <p:scale>
          <a:sx n="66" d="100"/>
          <a:sy n="66" d="100"/>
        </p:scale>
        <p:origin x="2268" y="-3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ra Elvira Ruiz Castillo" userId="S::sruiz@agenciaatenea.gov.co::e2f5d28f-262e-4642-9625-934189e8d6c9" providerId="AD" clId="Web-{4F455511-C170-69DC-E3B0-CDDE53A01E7B}"/>
    <pc:docChg chg="modSld">
      <pc:chgData name="Sandra Elvira Ruiz Castillo" userId="S::sruiz@agenciaatenea.gov.co::e2f5d28f-262e-4642-9625-934189e8d6c9" providerId="AD" clId="Web-{4F455511-C170-69DC-E3B0-CDDE53A01E7B}" dt="2025-10-17T00:43:58.015" v="51" actId="20577"/>
      <pc:docMkLst>
        <pc:docMk/>
      </pc:docMkLst>
      <pc:sldChg chg="modSp">
        <pc:chgData name="Sandra Elvira Ruiz Castillo" userId="S::sruiz@agenciaatenea.gov.co::e2f5d28f-262e-4642-9625-934189e8d6c9" providerId="AD" clId="Web-{4F455511-C170-69DC-E3B0-CDDE53A01E7B}" dt="2025-10-17T00:43:58.015" v="51" actId="20577"/>
        <pc:sldMkLst>
          <pc:docMk/>
          <pc:sldMk cId="4204458980" sldId="256"/>
        </pc:sldMkLst>
        <pc:spChg chg="mod">
          <ac:chgData name="Sandra Elvira Ruiz Castillo" userId="S::sruiz@agenciaatenea.gov.co::e2f5d28f-262e-4642-9625-934189e8d6c9" providerId="AD" clId="Web-{4F455511-C170-69DC-E3B0-CDDE53A01E7B}" dt="2025-10-17T00:43:58.015" v="51" actId="20577"/>
          <ac:spMkLst>
            <pc:docMk/>
            <pc:sldMk cId="4204458980" sldId="256"/>
            <ac:spMk id="3" creationId="{00000000-0000-0000-0000-000000000000}"/>
          </ac:spMkLst>
        </pc:spChg>
      </pc:sldChg>
      <pc:sldChg chg="modSp">
        <pc:chgData name="Sandra Elvira Ruiz Castillo" userId="S::sruiz@agenciaatenea.gov.co::e2f5d28f-262e-4642-9625-934189e8d6c9" providerId="AD" clId="Web-{4F455511-C170-69DC-E3B0-CDDE53A01E7B}" dt="2025-10-17T00:43:16.794" v="28" actId="20577"/>
        <pc:sldMkLst>
          <pc:docMk/>
          <pc:sldMk cId="230946165" sldId="263"/>
        </pc:sldMkLst>
        <pc:spChg chg="mod">
          <ac:chgData name="Sandra Elvira Ruiz Castillo" userId="S::sruiz@agenciaatenea.gov.co::e2f5d28f-262e-4642-9625-934189e8d6c9" providerId="AD" clId="Web-{4F455511-C170-69DC-E3B0-CDDE53A01E7B}" dt="2025-10-17T00:43:16.794" v="28" actId="20577"/>
          <ac:spMkLst>
            <pc:docMk/>
            <pc:sldMk cId="230946165" sldId="263"/>
            <ac:spMk id="9" creationId="{4A3BD238-4DD6-14A9-71EB-812F4D9F9634}"/>
          </ac:spMkLst>
        </pc:spChg>
      </pc:sldChg>
    </pc:docChg>
  </pc:docChgLst>
</pc:chgInfo>
</file>

<file path=ppt/comments/modernComment_100_FA9AF3E4.xml><?xml version="1.0" encoding="utf-8"?>
<p188:cmLst xmlns:a="http://schemas.openxmlformats.org/drawingml/2006/main" xmlns:r="http://schemas.openxmlformats.org/officeDocument/2006/relationships" xmlns:p188="http://schemas.microsoft.com/office/powerpoint/2018/8/main">
  <p188:cm id="{E139BEFD-B933-8F41-BDFF-8274B34EEA47}" authorId="{D624939D-B2D1-6894-7033-291580BE3FF7}" created="2025-09-12T16:22:25.500">
    <ac:deMkLst xmlns:ac="http://schemas.microsoft.com/office/drawing/2013/main/command">
      <pc:docMk xmlns:pc="http://schemas.microsoft.com/office/powerpoint/2013/main/command"/>
      <pc:sldMk xmlns:pc="http://schemas.microsoft.com/office/powerpoint/2013/main/command" cId="4204458980" sldId="256"/>
      <ac:spMk id="3" creationId="{00000000-0000-0000-0000-000000000000}"/>
    </ac:deMkLst>
    <p188:txBody>
      <a:bodyPr/>
      <a:lstStyle/>
      <a:p>
        <a:r>
          <a:rPr lang="es-CO"/>
          <a:t>Propuesta ajustada:
El reto se sustenta en los bajos niveles de desempeño que alcanzar los estudiantes de media de la ciudad en matemáticas, evidenciado en los resultados de las pruebas Pisa y Saber 11 (aquí podrían ir los datos). Esta situación se constituye en una barrera  que los jóvenes puedan desarrollar  trayectorias educativas efectivas para avanzar en sus proyectos de vida. Los resultados de las pruebas censales Saber 11 2024 evidencian que sólo el 11% de los jóvenes logran alcanzar un desempeño avanzado en matemáticas, lo cual plantea la necesidad de fortalecer competencias que les permita a los jóvenes: tener la capacidad para comprender y transformar la información, así como la capacidad para extraer información relevante; tener la capacidad para plantear y ejecutar estrategias, y solucionar problemas en diversos contextos; y tener la capacidad para validar o refutar conclusiones, estrategias, soluciones, interpretaciones y representaciones en diversas situaciones. El bajo desarrollo de estas competencias genera también impactos negativos en los procesos de aprendizaje transversal de los jóvenes, dado que las matemáticas es la base para potenciar habilidades intelectuales como razonamiento lógico y abstracción. </a:t>
        </a:r>
      </a:p>
    </p188:txBody>
    <p188:extLst>
      <p:ext xmlns:p="http://schemas.openxmlformats.org/presentationml/2006/main" uri="{57CB4572-C831-44C2-8A1C-0ADB6CCDFE69}">
        <p223:reactions xmlns:p223="http://schemas.microsoft.com/office/powerpoint/2022/03/main">
          <p223:rxn type="👍">
            <p223:instance time="2025-09-12T19:33:46.835" authorId="{1045D5A7-5919-D318-2C90-80E382A4FBF5}"/>
          </p223:rxn>
        </p223:reactions>
      </p:ext>
    </p188:extLst>
  </p188:cm>
  <p188:cm id="{BEB02900-5E7A-5545-8913-09CF3B054176}" authorId="{D624939D-B2D1-6894-7033-291580BE3FF7}" created="2025-09-12T16:26:26.642">
    <ac:deMkLst xmlns:ac="http://schemas.microsoft.com/office/drawing/2013/main/command">
      <pc:docMk xmlns:pc="http://schemas.microsoft.com/office/powerpoint/2013/main/command"/>
      <pc:sldMk xmlns:pc="http://schemas.microsoft.com/office/powerpoint/2013/main/command" cId="4204458980" sldId="256"/>
      <ac:spMk id="30" creationId="{00000000-0000-0000-0000-000000000000}"/>
    </ac:deMkLst>
    <p188:txBody>
      <a:bodyPr/>
      <a:lstStyle/>
      <a:p>
        <a:r>
          <a:rPr lang="es-CO"/>
          <a:t>Aquí incluiría una relacionada con que los estudiantes tienen un acceso limitado a experiencias educativas que los motive (enganche) y que permita un mejor proceso y resultado en el aprendizaje. Las otras están bien.</a:t>
        </a:r>
      </a:p>
    </p188:txBody>
    <p188:extLst>
      <p:ext xmlns:p="http://schemas.openxmlformats.org/presentationml/2006/main" uri="{57CB4572-C831-44C2-8A1C-0ADB6CCDFE69}">
        <p223:reactions xmlns:p223="http://schemas.microsoft.com/office/powerpoint/2022/03/main">
          <p223:rxn type="👍">
            <p223:instance time="2025-09-12T19:33:47.811" authorId="{1045D5A7-5919-D318-2C90-80E382A4FBF5}"/>
          </p223:rxn>
        </p223:reactions>
      </p:ext>
    </p188:extLst>
  </p188:cm>
</p188:cmLst>
</file>

<file path=ppt/comments/modernComment_105_85BBEF94.xml><?xml version="1.0" encoding="utf-8"?>
<p188:cmLst xmlns:a="http://schemas.openxmlformats.org/drawingml/2006/main" xmlns:r="http://schemas.openxmlformats.org/officeDocument/2006/relationships" xmlns:p188="http://schemas.microsoft.com/office/powerpoint/2018/8/main">
  <p188:cm id="{0126CE9D-73C9-8340-97D0-3EE88F503B9F}" authorId="{D624939D-B2D1-6894-7033-291580BE3FF7}" created="2025-09-12T16:36:24.359">
    <ac:deMkLst xmlns:ac="http://schemas.microsoft.com/office/drawing/2013/main/command">
      <pc:docMk xmlns:pc="http://schemas.microsoft.com/office/powerpoint/2013/main/command"/>
      <pc:sldMk xmlns:pc="http://schemas.microsoft.com/office/powerpoint/2013/main/command" cId="2243686292" sldId="261"/>
      <ac:spMk id="36" creationId="{E310A5F4-8490-D013-B9A2-1BBE837A73F0}"/>
    </ac:deMkLst>
    <p188:txBody>
      <a:bodyPr/>
      <a:lstStyle/>
      <a:p>
        <a:r>
          <a:rPr lang="es-CO"/>
          <a:t>Barreras de acceso, uso y apropiación digital.
Integración tecnológica al ecosistema de Academia Atenea
De resto súper!</a:t>
        </a:r>
      </a:p>
    </p188:txBody>
    <p188:extLst>
      <p:ext xmlns:p="http://schemas.openxmlformats.org/presentationml/2006/main" uri="{57CB4572-C831-44C2-8A1C-0ADB6CCDFE69}">
        <p223:reactions xmlns:p223="http://schemas.microsoft.com/office/powerpoint/2022/03/main">
          <p223:rxn type="👍">
            <p223:instance time="2025-09-12T19:53:53.461" authorId="{1045D5A7-5919-D318-2C90-80E382A4FBF5}"/>
          </p223:rxn>
        </p223:reactions>
      </p:ext>
    </p188:extLst>
  </p188:cm>
  <p188:cm id="{F62638F3-3977-434C-8C66-B6DFC68423BA}" authorId="{D624939D-B2D1-6894-7033-291580BE3FF7}" created="2025-09-12T16:36:41.042">
    <ac:deMkLst xmlns:ac="http://schemas.microsoft.com/office/drawing/2013/main/command">
      <pc:docMk xmlns:pc="http://schemas.microsoft.com/office/powerpoint/2013/main/command"/>
      <pc:sldMk xmlns:pc="http://schemas.microsoft.com/office/powerpoint/2013/main/command" cId="2243686292" sldId="261"/>
      <ac:spMk id="4" creationId="{00000000-0000-0000-0000-000000000000}"/>
    </ac:deMkLst>
    <p188:txBody>
      <a:bodyPr/>
      <a:lstStyle/>
      <a:p>
        <a:r>
          <a:rPr lang="es-CO"/>
          <a:t>Perfect!</a:t>
        </a:r>
      </a:p>
    </p188:txBody>
    <p188:extLst>
      <p:ext xmlns:p="http://schemas.openxmlformats.org/presentationml/2006/main" uri="{57CB4572-C831-44C2-8A1C-0ADB6CCDFE69}">
        <p223:reactions xmlns:p223="http://schemas.microsoft.com/office/powerpoint/2022/03/main">
          <p223:rxn type="👍">
            <p223:instance time="2025-09-12T19:53:00.670" authorId="{1045D5A7-5919-D318-2C90-80E382A4FBF5}"/>
          </p223:rxn>
        </p223:reactions>
      </p:ext>
    </p188:extLst>
  </p188:cm>
</p188:cmLst>
</file>

<file path=ppt/comments/modernComment_108_8FAD5F18.xml><?xml version="1.0" encoding="utf-8"?>
<p188:cmLst xmlns:a="http://schemas.openxmlformats.org/drawingml/2006/main" xmlns:r="http://schemas.openxmlformats.org/officeDocument/2006/relationships" xmlns:p188="http://schemas.microsoft.com/office/powerpoint/2018/8/main">
  <p188:cm id="{DFD07D5A-6BDC-CA43-9EEF-534B1D1D2F05}" authorId="{D624939D-B2D1-6894-7033-291580BE3FF7}" created="2025-09-12T16:29:51.295">
    <ac:deMkLst xmlns:ac="http://schemas.microsoft.com/office/drawing/2013/main/command">
      <pc:docMk xmlns:pc="http://schemas.microsoft.com/office/powerpoint/2013/main/command"/>
      <pc:sldMk xmlns:pc="http://schemas.microsoft.com/office/powerpoint/2013/main/command" cId="2410503960" sldId="264"/>
      <ac:spMk id="4" creationId="{00000000-0000-0000-0000-000000000000}"/>
    </ac:deMkLst>
    <p188:txBody>
      <a:bodyPr/>
      <a:lstStyle/>
      <a:p>
        <a:r>
          <a:rPr lang="es-CO"/>
          <a:t>Considero que aquí tenemos que ser más concretos, dado que no es el alcance de la solución sino el resultado esperado. Entonces Propongo:
Al brindar acceso a una solución digital innovadora, los estudiantes lograrán mejorar sus aprendizajes en matemáticas, obteniendo mejor desempeño en las pruebas Saber 11 y Pruebas PISA.
</a:t>
        </a:r>
      </a:p>
    </p188:txBody>
    <p188:extLst>
      <p:ext xmlns:p="http://schemas.openxmlformats.org/presentationml/2006/main" uri="{57CB4572-C831-44C2-8A1C-0ADB6CCDFE69}">
        <p223:reactions xmlns:p223="http://schemas.microsoft.com/office/powerpoint/2022/03/main">
          <p223:rxn type="👍">
            <p223:instance time="2025-09-12T19:32:47.381" authorId="{1045D5A7-5919-D318-2C90-80E382A4FBF5}"/>
          </p223:rxn>
        </p223:reactions>
      </p:ext>
    </p188:extLst>
  </p188:cm>
  <p188:cm id="{3E312DC9-9281-604E-A29E-D84163C5ECB7}" authorId="{D624939D-B2D1-6894-7033-291580BE3FF7}" created="2025-09-12T16:30:49.911">
    <ac:deMkLst xmlns:ac="http://schemas.microsoft.com/office/drawing/2013/main/command">
      <pc:docMk xmlns:pc="http://schemas.microsoft.com/office/powerpoint/2013/main/command"/>
      <pc:sldMk xmlns:pc="http://schemas.microsoft.com/office/powerpoint/2013/main/command" cId="2410503960" sldId="264"/>
      <ac:spMk id="10" creationId="{00000000-0000-0000-0000-000000000000}"/>
    </ac:deMkLst>
    <p188:txBody>
      <a:bodyPr/>
      <a:lstStyle/>
      <a:p>
        <a:r>
          <a:rPr lang="es-CO"/>
          <a:t>Y - Jóvenes en educación superior que presentan rezagos en sus competencias en el área de matemáticas</a:t>
        </a:r>
      </a:p>
    </p188:txBody>
    <p188:extLst>
      <p:ext xmlns:p="http://schemas.openxmlformats.org/presentationml/2006/main" uri="{57CB4572-C831-44C2-8A1C-0ADB6CCDFE69}">
        <p223:reactions xmlns:p223="http://schemas.microsoft.com/office/powerpoint/2022/03/main">
          <p223:rxn type="👍">
            <p223:instance time="2025-09-12T19:33:40.538" authorId="{1045D5A7-5919-D318-2C90-80E382A4FBF5}"/>
          </p223:rxn>
        </p223:reactions>
      </p:ext>
    </p188:extLst>
  </p188:cm>
  <p188:cm id="{C9ABAF8B-A292-544A-8BB1-453A6B3B6965}" authorId="{D624939D-B2D1-6894-7033-291580BE3FF7}" created="2025-09-12T16:31:22.572">
    <ac:deMkLst xmlns:ac="http://schemas.microsoft.com/office/drawing/2013/main/command">
      <pc:docMk xmlns:pc="http://schemas.microsoft.com/office/powerpoint/2013/main/command"/>
      <pc:sldMk xmlns:pc="http://schemas.microsoft.com/office/powerpoint/2013/main/command" cId="2410503960" sldId="264"/>
      <ac:spMk id="2" creationId="{BC2A878B-D2F6-C929-14D7-F07B8DFD2356}"/>
    </ac:deMkLst>
    <p188:txBody>
      <a:bodyPr/>
      <a:lstStyle/>
      <a:p>
        <a:r>
          <a:rPr lang="es-CO"/>
          <a:t>Incluyamos como fuente Atenea en Cifras.</a:t>
        </a:r>
      </a:p>
    </p188:txBody>
    <p188:extLst>
      <p:ext xmlns:p="http://schemas.openxmlformats.org/presentationml/2006/main" uri="{57CB4572-C831-44C2-8A1C-0ADB6CCDFE69}">
        <p223:reactions xmlns:p223="http://schemas.microsoft.com/office/powerpoint/2022/03/main">
          <p223:rxn type="👍">
            <p223:instance time="2025-09-12T19:35:33.580" authorId="{1045D5A7-5919-D318-2C90-80E382A4FBF5}"/>
          </p223:rxn>
        </p223:reactions>
      </p:ext>
    </p188:extLst>
  </p188:cm>
</p188:cmLst>
</file>

<file path=ppt/comments/modernComment_109_DC7424D4.xml><?xml version="1.0" encoding="utf-8"?>
<p188:cmLst xmlns:a="http://schemas.openxmlformats.org/drawingml/2006/main" xmlns:r="http://schemas.openxmlformats.org/officeDocument/2006/relationships" xmlns:p188="http://schemas.microsoft.com/office/powerpoint/2018/8/main">
  <p188:cm id="{C99F0D68-CE55-8646-B454-7C4CE6A63761}" authorId="{D624939D-B2D1-6894-7033-291580BE3FF7}" created="2025-09-12T16:33:23.771">
    <ac:deMkLst xmlns:ac="http://schemas.microsoft.com/office/drawing/2013/main/command">
      <pc:docMk xmlns:pc="http://schemas.microsoft.com/office/powerpoint/2013/main/command"/>
      <pc:sldMk xmlns:pc="http://schemas.microsoft.com/office/powerpoint/2013/main/command" cId="3698599124" sldId="265"/>
      <ac:spMk id="3" creationId="{00000000-0000-0000-0000-000000000000}"/>
    </ac:deMkLst>
    <p188:txBody>
      <a:bodyPr/>
      <a:lstStyle/>
      <a:p>
        <a:r>
          <a:rPr lang="es-CO"/>
          <a:t>Unifiquemos aquí el término de competencias, ya que se está usando indistintamente habilidades y competencias en todo el documento.
También podemos incluir métricas como tiempo de uso de la solución, progreso en el nivel (gamificación), insignias o cualquier otro reconocimiento alcanzado, etc. También recomendaciones o calificaciones que realicen los usuarios a la solución</a:t>
        </a:r>
      </a:p>
    </p188:txBody>
    <p188:extLst>
      <p:ext xmlns:p="http://schemas.openxmlformats.org/presentationml/2006/main" uri="{57CB4572-C831-44C2-8A1C-0ADB6CCDFE69}">
        <p223:reactions xmlns:p223="http://schemas.microsoft.com/office/powerpoint/2022/03/main">
          <p223:rxn type="👍">
            <p223:instance time="2025-09-12T19:48:10.068" authorId="{1045D5A7-5919-D318-2C90-80E382A4FBF5}"/>
          </p223:rxn>
        </p223:reactions>
      </p:ext>
    </p188:extLst>
  </p188:cm>
  <p188:cm id="{35E17ED2-8853-EB47-8E4A-DE142D381D43}" authorId="{D624939D-B2D1-6894-7033-291580BE3FF7}" created="2025-09-12T16:35:16.308">
    <ac:deMkLst xmlns:ac="http://schemas.microsoft.com/office/drawing/2013/main/command">
      <pc:docMk xmlns:pc="http://schemas.microsoft.com/office/powerpoint/2013/main/command"/>
      <pc:sldMk xmlns:pc="http://schemas.microsoft.com/office/powerpoint/2013/main/command" cId="3698599124" sldId="265"/>
      <ac:spMk id="13" creationId="{3348A7B0-BA23-DCBD-F660-DB6C6C32E7F5}"/>
    </ac:deMkLst>
    <p188:txBody>
      <a:bodyPr/>
      <a:lstStyle/>
      <a:p>
        <a:r>
          <a:rPr lang="es-CO"/>
          <a:t>Estos que se relacionan son lineamientos técnicos sectoriales. Sugiero incluir como lineamientos jurídicos las normas asociadas al uso y tratamiento de datos de menores de edad y las medidas de protección en su vida digital (entornos seguros). De todos modos dejemos estos lineamientos pero con la claridad que son técnicos y no jurídicos.</a:t>
        </a:r>
      </a:p>
    </p188:txBody>
    <p188:extLst>
      <p:ext xmlns:p="http://schemas.openxmlformats.org/presentationml/2006/main" uri="{57CB4572-C831-44C2-8A1C-0ADB6CCDFE69}">
        <p223:reactions xmlns:p223="http://schemas.microsoft.com/office/powerpoint/2022/03/main">
          <p223:rxn type="👍">
            <p223:instance time="2025-09-12T19:52:39.444" authorId="{1045D5A7-5919-D318-2C90-80E382A4FBF5}"/>
          </p223:rxn>
        </p223:reactions>
      </p:ext>
    </p188:extLst>
  </p188:cm>
</p188:cmLst>
</file>

<file path=ppt/comments/modernComment_10A_F00A94A3.xml><?xml version="1.0" encoding="utf-8"?>
<p188:cmLst xmlns:a="http://schemas.openxmlformats.org/drawingml/2006/main" xmlns:r="http://schemas.openxmlformats.org/officeDocument/2006/relationships" xmlns:p188="http://schemas.microsoft.com/office/powerpoint/2018/8/main">
  <p188:cm id="{3EAF8206-61DE-2F42-BC4D-9C1228C5C28D}" authorId="{D624939D-B2D1-6894-7033-291580BE3FF7}" created="2025-09-12T16:42:07.233">
    <ac:deMkLst xmlns:ac="http://schemas.microsoft.com/office/drawing/2013/main/command">
      <pc:docMk xmlns:pc="http://schemas.microsoft.com/office/powerpoint/2013/main/command"/>
      <pc:sldMk xmlns:pc="http://schemas.microsoft.com/office/powerpoint/2013/main/command" cId="4027225251" sldId="266"/>
      <ac:spMk id="4" creationId="{E8A29FD2-0A53-7516-EA11-BABCDE59C2E8}"/>
    </ac:deMkLst>
    <p188:txBody>
      <a:bodyPr/>
      <a:lstStyle/>
      <a:p>
        <a:r>
          <a:rPr lang="es-CO"/>
          <a:t>Aquí necesitamos incluir información sobre las condiciones de uso de la solución que nos provean. 
- Adquiriremos la propiedad de la solución?
- Usaremos la solución por tiempo limitado?
- Con este recurso adquiriremos licencias limitadas de uso?
Adicionalmente, cuál es el cronograma del reto:
- Debería haber una etapa en la que validación prototipos y luego damos un tiempo para desarrollar completamente la solución a partir de un plan de implementación. Eso aparece en otras partes del documento de términos de referencia?</a:t>
        </a:r>
      </a:p>
    </p188:txBody>
  </p188:cm>
</p188:cmLst>
</file>

<file path=ppt/comments/modernComment_10B_70EA9787.xml><?xml version="1.0" encoding="utf-8"?>
<p188:cmLst xmlns:a="http://schemas.openxmlformats.org/drawingml/2006/main" xmlns:r="http://schemas.openxmlformats.org/officeDocument/2006/relationships" xmlns:p188="http://schemas.microsoft.com/office/powerpoint/2018/8/main">
  <p188:cm id="{E9E05BFC-DE39-9649-8BC8-A1B63E78014F}" authorId="{D624939D-B2D1-6894-7033-291580BE3FF7}" created="2025-09-12T16:38:50.990">
    <ac:deMkLst xmlns:ac="http://schemas.microsoft.com/office/drawing/2013/main/command">
      <pc:docMk xmlns:pc="http://schemas.microsoft.com/office/powerpoint/2013/main/command"/>
      <pc:sldMk xmlns:pc="http://schemas.microsoft.com/office/powerpoint/2013/main/command" cId="1894422407" sldId="267"/>
      <ac:spMk id="4" creationId="{CB6C89AE-BB44-85CE-CB8F-DA2EB4719DC9}"/>
    </ac:deMkLst>
    <p188:txBody>
      <a:bodyPr/>
      <a:lstStyle/>
      <a:p>
        <a:r>
          <a:rPr lang="es-CO"/>
          <a:t>Sandri, pon aquí los datos tuyos, de Camilo, de Poli y los míos (incluyendo los perfiles) como los responsables de la gestión del reto. </a:t>
        </a:r>
      </a:p>
    </p188:txBody>
    <p188:extLst>
      <p:ext xmlns:p="http://schemas.openxmlformats.org/presentationml/2006/main" uri="{57CB4572-C831-44C2-8A1C-0ADB6CCDFE69}">
        <p223:reactions xmlns:p223="http://schemas.microsoft.com/office/powerpoint/2022/03/main">
          <p223:rxn type="👍">
            <p223:instance time="2025-09-12T22:54:12.214" authorId="{1045D5A7-5919-D318-2C90-80E382A4FBF5}"/>
          </p223:rxn>
        </p223:reactions>
      </p:ext>
    </p188:extLst>
  </p188:cm>
  <p188:cm id="{689B7257-31FE-6142-8485-40DC6FFF2340}" authorId="{D624939D-B2D1-6894-7033-291580BE3FF7}" created="2025-09-12T16:39:55.633">
    <ac:deMkLst xmlns:ac="http://schemas.microsoft.com/office/drawing/2013/main/command">
      <pc:docMk xmlns:pc="http://schemas.microsoft.com/office/powerpoint/2013/main/command"/>
      <pc:sldMk xmlns:pc="http://schemas.microsoft.com/office/powerpoint/2013/main/command" cId="1894422407" sldId="267"/>
      <ac:spMk id="23" creationId="{00000000-0000-0000-0000-000000000000}"/>
    </ac:deMkLst>
    <p188:txBody>
      <a:bodyPr/>
      <a:lstStyle/>
      <a:p>
        <a:r>
          <a:rPr lang="es-CO"/>
          <a:t>Ajusté el ppto.</a:t>
        </a:r>
      </a:p>
    </p188:txBody>
    <p188:extLst>
      <p:ext xmlns:p="http://schemas.openxmlformats.org/presentationml/2006/main" uri="{57CB4572-C831-44C2-8A1C-0ADB6CCDFE69}">
        <p223:reactions xmlns:p223="http://schemas.microsoft.com/office/powerpoint/2022/03/main">
          <p223:rxn type="👍">
            <p223:instance time="2025-09-12T22:49:14.048" authorId="{1045D5A7-5919-D318-2C90-80E382A4FBF5}"/>
          </p223:rxn>
        </p223:reaction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13005381-DECE-4DCB-9545-5ED8FFCE6F3C}" type="datetimeFigureOut">
              <a:rPr lang="es-CO" smtClean="0"/>
              <a:t>16/10/2025</a:t>
            </a:fld>
            <a:endParaRPr lang="es-CO"/>
          </a:p>
        </p:txBody>
      </p:sp>
      <p:sp>
        <p:nvSpPr>
          <p:cNvPr id="4" name="Marcador de imagen de diapositiva 3"/>
          <p:cNvSpPr>
            <a:spLocks noGrp="1" noRot="1" noChangeAspect="1"/>
          </p:cNvSpPr>
          <p:nvPr>
            <p:ph type="sldImg" idx="2"/>
          </p:nvPr>
        </p:nvSpPr>
        <p:spPr>
          <a:xfrm>
            <a:off x="3703638" y="857250"/>
            <a:ext cx="1736725" cy="2314575"/>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1AED1F30-BD23-4B07-B2A5-DB05C6252544}" type="slidenum">
              <a:rPr lang="es-CO" smtClean="0"/>
              <a:t>‹Nº›</a:t>
            </a:fld>
            <a:endParaRPr lang="es-CO"/>
          </a:p>
        </p:txBody>
      </p:sp>
    </p:spTree>
    <p:extLst>
      <p:ext uri="{BB962C8B-B14F-4D97-AF65-F5344CB8AC3E}">
        <p14:creationId xmlns:p14="http://schemas.microsoft.com/office/powerpoint/2010/main" val="869427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703638" y="857250"/>
            <a:ext cx="1736725" cy="2314575"/>
          </a:xfrm>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1AED1F30-BD23-4B07-B2A5-DB05C6252544}" type="slidenum">
              <a:rPr lang="es-CO" smtClean="0"/>
              <a:t>2</a:t>
            </a:fld>
            <a:endParaRPr lang="es-CO"/>
          </a:p>
        </p:txBody>
      </p:sp>
    </p:spTree>
    <p:extLst>
      <p:ext uri="{BB962C8B-B14F-4D97-AF65-F5344CB8AC3E}">
        <p14:creationId xmlns:p14="http://schemas.microsoft.com/office/powerpoint/2010/main" val="1017798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703638" y="857250"/>
            <a:ext cx="1736725" cy="2314575"/>
          </a:xfrm>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1AED1F30-BD23-4B07-B2A5-DB05C6252544}" type="slidenum">
              <a:rPr lang="es-CO" smtClean="0"/>
              <a:t>3</a:t>
            </a:fld>
            <a:endParaRPr lang="es-CO"/>
          </a:p>
        </p:txBody>
      </p:sp>
    </p:spTree>
    <p:extLst>
      <p:ext uri="{BB962C8B-B14F-4D97-AF65-F5344CB8AC3E}">
        <p14:creationId xmlns:p14="http://schemas.microsoft.com/office/powerpoint/2010/main" val="3422050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E9269-A489-76E3-A22C-D81EA33FD3F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819965F-4C62-3704-D66C-9EAA338F548E}"/>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14A965A0-71BA-E746-0AF4-B30E00D750C0}"/>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3B35A6CF-7D87-E62C-8BF9-5A95E29AB6BF}"/>
              </a:ext>
            </a:extLst>
          </p:cNvPr>
          <p:cNvSpPr>
            <a:spLocks noGrp="1"/>
          </p:cNvSpPr>
          <p:nvPr>
            <p:ph type="sldNum" sz="quarter" idx="5"/>
          </p:nvPr>
        </p:nvSpPr>
        <p:spPr/>
        <p:txBody>
          <a:bodyPr/>
          <a:lstStyle/>
          <a:p>
            <a:fld id="{1AED1F30-BD23-4B07-B2A5-DB05C6252544}" type="slidenum">
              <a:rPr lang="es-CO" smtClean="0"/>
              <a:t>4</a:t>
            </a:fld>
            <a:endParaRPr lang="es-CO"/>
          </a:p>
        </p:txBody>
      </p:sp>
    </p:spTree>
    <p:extLst>
      <p:ext uri="{BB962C8B-B14F-4D97-AF65-F5344CB8AC3E}">
        <p14:creationId xmlns:p14="http://schemas.microsoft.com/office/powerpoint/2010/main" val="2444207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FDEA-768D-7FCF-A8D7-2DBD81D3B19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1FFC095-304A-5BC5-E714-CCD730254786}"/>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EB77553D-779B-29BF-E0E8-788F3652ACF2}"/>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A659538D-3242-6B3A-9B7F-E5E788698412}"/>
              </a:ext>
            </a:extLst>
          </p:cNvPr>
          <p:cNvSpPr>
            <a:spLocks noGrp="1"/>
          </p:cNvSpPr>
          <p:nvPr>
            <p:ph type="sldNum" sz="quarter" idx="5"/>
          </p:nvPr>
        </p:nvSpPr>
        <p:spPr/>
        <p:txBody>
          <a:bodyPr/>
          <a:lstStyle/>
          <a:p>
            <a:fld id="{1AED1F30-BD23-4B07-B2A5-DB05C6252544}" type="slidenum">
              <a:rPr lang="es-CO" smtClean="0"/>
              <a:t>5</a:t>
            </a:fld>
            <a:endParaRPr lang="es-CO"/>
          </a:p>
        </p:txBody>
      </p:sp>
    </p:spTree>
    <p:extLst>
      <p:ext uri="{BB962C8B-B14F-4D97-AF65-F5344CB8AC3E}">
        <p14:creationId xmlns:p14="http://schemas.microsoft.com/office/powerpoint/2010/main" val="1152335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FDEA-768D-7FCF-A8D7-2DBD81D3B19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1FFC095-304A-5BC5-E714-CCD730254786}"/>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EB77553D-779B-29BF-E0E8-788F3652ACF2}"/>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A659538D-3242-6B3A-9B7F-E5E788698412}"/>
              </a:ext>
            </a:extLst>
          </p:cNvPr>
          <p:cNvSpPr>
            <a:spLocks noGrp="1"/>
          </p:cNvSpPr>
          <p:nvPr>
            <p:ph type="sldNum" sz="quarter" idx="5"/>
          </p:nvPr>
        </p:nvSpPr>
        <p:spPr/>
        <p:txBody>
          <a:bodyPr/>
          <a:lstStyle/>
          <a:p>
            <a:fld id="{1AED1F30-BD23-4B07-B2A5-DB05C6252544}" type="slidenum">
              <a:rPr lang="es-CO" smtClean="0"/>
              <a:t>6</a:t>
            </a:fld>
            <a:endParaRPr lang="es-CO"/>
          </a:p>
        </p:txBody>
      </p:sp>
    </p:spTree>
    <p:extLst>
      <p:ext uri="{BB962C8B-B14F-4D97-AF65-F5344CB8AC3E}">
        <p14:creationId xmlns:p14="http://schemas.microsoft.com/office/powerpoint/2010/main" val="253360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FDEA-768D-7FCF-A8D7-2DBD81D3B19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1FFC095-304A-5BC5-E714-CCD730254786}"/>
              </a:ext>
            </a:extLst>
          </p:cNvPr>
          <p:cNvSpPr>
            <a:spLocks noGrp="1" noRot="1" noChangeAspect="1"/>
          </p:cNvSpPr>
          <p:nvPr>
            <p:ph type="sldImg"/>
          </p:nvPr>
        </p:nvSpPr>
        <p:spPr>
          <a:xfrm>
            <a:off x="3703638" y="857250"/>
            <a:ext cx="1736725" cy="2314575"/>
          </a:xfrm>
        </p:spPr>
      </p:sp>
      <p:sp>
        <p:nvSpPr>
          <p:cNvPr id="3" name="Marcador de notas 2">
            <a:extLst>
              <a:ext uri="{FF2B5EF4-FFF2-40B4-BE49-F238E27FC236}">
                <a16:creationId xmlns:a16="http://schemas.microsoft.com/office/drawing/2014/main" id="{EB77553D-779B-29BF-E0E8-788F3652ACF2}"/>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A659538D-3242-6B3A-9B7F-E5E788698412}"/>
              </a:ext>
            </a:extLst>
          </p:cNvPr>
          <p:cNvSpPr>
            <a:spLocks noGrp="1"/>
          </p:cNvSpPr>
          <p:nvPr>
            <p:ph type="sldNum" sz="quarter" idx="5"/>
          </p:nvPr>
        </p:nvSpPr>
        <p:spPr/>
        <p:txBody>
          <a:bodyPr/>
          <a:lstStyle/>
          <a:p>
            <a:fld id="{1AED1F30-BD23-4B07-B2A5-DB05C6252544}" type="slidenum">
              <a:rPr lang="es-CO" smtClean="0"/>
              <a:t>7</a:t>
            </a:fld>
            <a:endParaRPr lang="es-CO"/>
          </a:p>
        </p:txBody>
      </p:sp>
    </p:spTree>
    <p:extLst>
      <p:ext uri="{BB962C8B-B14F-4D97-AF65-F5344CB8AC3E}">
        <p14:creationId xmlns:p14="http://schemas.microsoft.com/office/powerpoint/2010/main" val="646829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91"/>
            <a:ext cx="5829300" cy="3183467"/>
          </a:xfrm>
        </p:spPr>
        <p:txBody>
          <a:bodyPr anchor="b"/>
          <a:lstStyle>
            <a:lvl1pPr algn="ctr">
              <a:defRPr sz="4500"/>
            </a:lvl1pPr>
          </a:lstStyle>
          <a:p>
            <a:r>
              <a:rPr lang="es-ES"/>
              <a:t>Haga clic para modificar el estilo de título del patrón</a:t>
            </a:r>
            <a:endParaRPr lang="en-US"/>
          </a:p>
        </p:txBody>
      </p:sp>
      <p:sp>
        <p:nvSpPr>
          <p:cNvPr id="3" name="Subtitle 2"/>
          <p:cNvSpPr>
            <a:spLocks noGrp="1"/>
          </p:cNvSpPr>
          <p:nvPr>
            <p:ph type="subTitle" idx="1"/>
          </p:nvPr>
        </p:nvSpPr>
        <p:spPr>
          <a:xfrm>
            <a:off x="857250" y="4802718"/>
            <a:ext cx="5143500" cy="2207683"/>
          </a:xfrm>
        </p:spPr>
        <p:txBody>
          <a:bodyPr/>
          <a:lstStyle>
            <a:lvl1pPr marL="0" indent="0" algn="ctr">
              <a:buNone/>
              <a:defRPr sz="1801"/>
            </a:lvl1pPr>
            <a:lvl2pPr marL="342910" indent="0" algn="ctr">
              <a:buNone/>
              <a:defRPr sz="1500"/>
            </a:lvl2pPr>
            <a:lvl3pPr marL="685825" indent="0" algn="ctr">
              <a:buNone/>
              <a:defRPr sz="1351"/>
            </a:lvl3pPr>
            <a:lvl4pPr marL="1028736" indent="0" algn="ctr">
              <a:buNone/>
              <a:defRPr sz="1200"/>
            </a:lvl4pPr>
            <a:lvl5pPr marL="1371646" indent="0" algn="ctr">
              <a:buNone/>
              <a:defRPr sz="1200"/>
            </a:lvl5pPr>
            <a:lvl6pPr marL="1714559" indent="0" algn="ctr">
              <a:buNone/>
              <a:defRPr sz="1200"/>
            </a:lvl6pPr>
            <a:lvl7pPr marL="2057471" indent="0" algn="ctr">
              <a:buNone/>
              <a:defRPr sz="1200"/>
            </a:lvl7pPr>
            <a:lvl8pPr marL="2400382" indent="0" algn="ctr">
              <a:buNone/>
              <a:defRPr sz="1200"/>
            </a:lvl8pPr>
            <a:lvl9pPr marL="2743295" indent="0" algn="ctr">
              <a:buNone/>
              <a:defRPr sz="1200"/>
            </a:lvl9pPr>
          </a:lstStyle>
          <a:p>
            <a:r>
              <a:rPr lang="es-ES"/>
              <a:t>Haga clic para modificar el estilo de subtítulo del patrón</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88966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3068458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486842"/>
            <a:ext cx="1478756" cy="7749117"/>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471489" y="486842"/>
            <a:ext cx="4350544" cy="77491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3565833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2693091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8" y="2279658"/>
            <a:ext cx="5915025" cy="3803649"/>
          </a:xfrm>
        </p:spPr>
        <p:txBody>
          <a:bodyPr anchor="b"/>
          <a:lstStyle>
            <a:lvl1pPr>
              <a:defRPr sz="4500"/>
            </a:lvl1pPr>
          </a:lstStyle>
          <a:p>
            <a:r>
              <a:rPr lang="es-ES"/>
              <a:t>Haga clic para modificar el estilo de título del patrón</a:t>
            </a:r>
            <a:endParaRPr lang="en-US"/>
          </a:p>
        </p:txBody>
      </p:sp>
      <p:sp>
        <p:nvSpPr>
          <p:cNvPr id="3" name="Text Placeholder 2"/>
          <p:cNvSpPr>
            <a:spLocks noGrp="1"/>
          </p:cNvSpPr>
          <p:nvPr>
            <p:ph type="body" idx="1"/>
          </p:nvPr>
        </p:nvSpPr>
        <p:spPr>
          <a:xfrm>
            <a:off x="467918" y="6119295"/>
            <a:ext cx="5915025" cy="2000249"/>
          </a:xfrm>
        </p:spPr>
        <p:txBody>
          <a:bodyPr/>
          <a:lstStyle>
            <a:lvl1pPr marL="0" indent="0">
              <a:buNone/>
              <a:defRPr sz="1801">
                <a:solidFill>
                  <a:schemeClr val="tx1">
                    <a:tint val="82000"/>
                  </a:schemeClr>
                </a:solidFill>
              </a:defRPr>
            </a:lvl1pPr>
            <a:lvl2pPr marL="342910" indent="0">
              <a:buNone/>
              <a:defRPr sz="1500">
                <a:solidFill>
                  <a:schemeClr val="tx1">
                    <a:tint val="82000"/>
                  </a:schemeClr>
                </a:solidFill>
              </a:defRPr>
            </a:lvl2pPr>
            <a:lvl3pPr marL="685825" indent="0">
              <a:buNone/>
              <a:defRPr sz="1351">
                <a:solidFill>
                  <a:schemeClr val="tx1">
                    <a:tint val="82000"/>
                  </a:schemeClr>
                </a:solidFill>
              </a:defRPr>
            </a:lvl3pPr>
            <a:lvl4pPr marL="1028736" indent="0">
              <a:buNone/>
              <a:defRPr sz="1200">
                <a:solidFill>
                  <a:schemeClr val="tx1">
                    <a:tint val="82000"/>
                  </a:schemeClr>
                </a:solidFill>
              </a:defRPr>
            </a:lvl4pPr>
            <a:lvl5pPr marL="1371646" indent="0">
              <a:buNone/>
              <a:defRPr sz="1200">
                <a:solidFill>
                  <a:schemeClr val="tx1">
                    <a:tint val="82000"/>
                  </a:schemeClr>
                </a:solidFill>
              </a:defRPr>
            </a:lvl5pPr>
            <a:lvl6pPr marL="1714559" indent="0">
              <a:buNone/>
              <a:defRPr sz="1200">
                <a:solidFill>
                  <a:schemeClr val="tx1">
                    <a:tint val="82000"/>
                  </a:schemeClr>
                </a:solidFill>
              </a:defRPr>
            </a:lvl6pPr>
            <a:lvl7pPr marL="2057471" indent="0">
              <a:buNone/>
              <a:defRPr sz="1200">
                <a:solidFill>
                  <a:schemeClr val="tx1">
                    <a:tint val="82000"/>
                  </a:schemeClr>
                </a:solidFill>
              </a:defRPr>
            </a:lvl7pPr>
            <a:lvl8pPr marL="2400382" indent="0">
              <a:buNone/>
              <a:defRPr sz="1200">
                <a:solidFill>
                  <a:schemeClr val="tx1">
                    <a:tint val="82000"/>
                  </a:schemeClr>
                </a:solidFill>
              </a:defRPr>
            </a:lvl8pPr>
            <a:lvl9pPr marL="2743295" indent="0">
              <a:buNone/>
              <a:defRPr sz="1200">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289BE58-34E9-4511-B373-2A2403140EBE}" type="datetimeFigureOut">
              <a:rPr lang="es-CO" smtClean="0"/>
              <a:t>16/10/2025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3407039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Date Placeholder 4"/>
          <p:cNvSpPr>
            <a:spLocks noGrp="1"/>
          </p:cNvSpPr>
          <p:nvPr>
            <p:ph type="dt" sz="half" idx="10"/>
          </p:nvPr>
        </p:nvSpPr>
        <p:spPr/>
        <p:txBody>
          <a:bodyPr/>
          <a:lstStyle/>
          <a:p>
            <a:fld id="{0289BE58-34E9-4511-B373-2A2403140EBE}" type="datetimeFigureOut">
              <a:rPr lang="es-CO" smtClean="0"/>
              <a:t>16/10/2025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154860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44"/>
            <a:ext cx="5915025" cy="1767417"/>
          </a:xfrm>
        </p:spPr>
        <p:txBody>
          <a:bodyPr/>
          <a:lstStyle/>
          <a:p>
            <a:r>
              <a:rPr lang="es-ES"/>
              <a:t>Haga clic para modificar el estilo de título del patrón</a:t>
            </a:r>
            <a:endParaRPr lang="en-US"/>
          </a:p>
        </p:txBody>
      </p:sp>
      <p:sp>
        <p:nvSpPr>
          <p:cNvPr id="3" name="Text Placeholder 2"/>
          <p:cNvSpPr>
            <a:spLocks noGrp="1"/>
          </p:cNvSpPr>
          <p:nvPr>
            <p:ph type="body" idx="1"/>
          </p:nvPr>
        </p:nvSpPr>
        <p:spPr>
          <a:xfrm>
            <a:off x="472384" y="2241558"/>
            <a:ext cx="2901255" cy="1098549"/>
          </a:xfrm>
        </p:spPr>
        <p:txBody>
          <a:bodyPr anchor="b"/>
          <a:lstStyle>
            <a:lvl1pPr marL="0" indent="0">
              <a:buNone/>
              <a:defRPr sz="1801" b="1"/>
            </a:lvl1pPr>
            <a:lvl2pPr marL="342910" indent="0">
              <a:buNone/>
              <a:defRPr sz="1500" b="1"/>
            </a:lvl2pPr>
            <a:lvl3pPr marL="685825" indent="0">
              <a:buNone/>
              <a:defRPr sz="1351" b="1"/>
            </a:lvl3pPr>
            <a:lvl4pPr marL="1028736" indent="0">
              <a:buNone/>
              <a:defRPr sz="1200" b="1"/>
            </a:lvl4pPr>
            <a:lvl5pPr marL="1371646" indent="0">
              <a:buNone/>
              <a:defRPr sz="1200" b="1"/>
            </a:lvl5pPr>
            <a:lvl6pPr marL="1714559" indent="0">
              <a:buNone/>
              <a:defRPr sz="1200" b="1"/>
            </a:lvl6pPr>
            <a:lvl7pPr marL="2057471" indent="0">
              <a:buNone/>
              <a:defRPr sz="1200" b="1"/>
            </a:lvl7pPr>
            <a:lvl8pPr marL="2400382" indent="0">
              <a:buNone/>
              <a:defRPr sz="1200" b="1"/>
            </a:lvl8pPr>
            <a:lvl9pPr marL="2743295"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472384" y="3340100"/>
            <a:ext cx="2901255"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Text Placeholder 4"/>
          <p:cNvSpPr>
            <a:spLocks noGrp="1"/>
          </p:cNvSpPr>
          <p:nvPr>
            <p:ph type="body" sz="quarter" idx="3"/>
          </p:nvPr>
        </p:nvSpPr>
        <p:spPr>
          <a:xfrm>
            <a:off x="3471868" y="2241558"/>
            <a:ext cx="2915543" cy="1098549"/>
          </a:xfrm>
        </p:spPr>
        <p:txBody>
          <a:bodyPr anchor="b"/>
          <a:lstStyle>
            <a:lvl1pPr marL="0" indent="0">
              <a:buNone/>
              <a:defRPr sz="1801" b="1"/>
            </a:lvl1pPr>
            <a:lvl2pPr marL="342910" indent="0">
              <a:buNone/>
              <a:defRPr sz="1500" b="1"/>
            </a:lvl2pPr>
            <a:lvl3pPr marL="685825" indent="0">
              <a:buNone/>
              <a:defRPr sz="1351" b="1"/>
            </a:lvl3pPr>
            <a:lvl4pPr marL="1028736" indent="0">
              <a:buNone/>
              <a:defRPr sz="1200" b="1"/>
            </a:lvl4pPr>
            <a:lvl5pPr marL="1371646" indent="0">
              <a:buNone/>
              <a:defRPr sz="1200" b="1"/>
            </a:lvl5pPr>
            <a:lvl6pPr marL="1714559" indent="0">
              <a:buNone/>
              <a:defRPr sz="1200" b="1"/>
            </a:lvl6pPr>
            <a:lvl7pPr marL="2057471" indent="0">
              <a:buNone/>
              <a:defRPr sz="1200" b="1"/>
            </a:lvl7pPr>
            <a:lvl8pPr marL="2400382" indent="0">
              <a:buNone/>
              <a:defRPr sz="1200" b="1"/>
            </a:lvl8pPr>
            <a:lvl9pPr marL="2743295"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3471868" y="3340100"/>
            <a:ext cx="2915543" cy="491278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0289BE58-34E9-4511-B373-2A2403140EBE}" type="datetimeFigureOut">
              <a:rPr lang="es-CO" smtClean="0"/>
              <a:t>16/10/2025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136193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0289BE58-34E9-4511-B373-2A2403140EBE}" type="datetimeFigureOut">
              <a:rPr lang="es-CO" smtClean="0"/>
              <a:t>16/10/2025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1073790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9BE58-34E9-4511-B373-2A2403140EBE}" type="datetimeFigureOut">
              <a:rPr lang="es-CO" smtClean="0"/>
              <a:t>16/10/2025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64797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a:p>
        </p:txBody>
      </p:sp>
      <p:sp>
        <p:nvSpPr>
          <p:cNvPr id="3" name="Content Placeholder 2"/>
          <p:cNvSpPr>
            <a:spLocks noGrp="1"/>
          </p:cNvSpPr>
          <p:nvPr>
            <p:ph idx="1"/>
          </p:nvPr>
        </p:nvSpPr>
        <p:spPr>
          <a:xfrm>
            <a:off x="2915548" y="1316577"/>
            <a:ext cx="3471863" cy="6498167"/>
          </a:xfrm>
        </p:spPr>
        <p:txBody>
          <a:bodyPr/>
          <a:lstStyle>
            <a:lvl1pPr>
              <a:defRPr sz="2400"/>
            </a:lvl1pPr>
            <a:lvl2pPr>
              <a:defRPr sz="2100"/>
            </a:lvl2pPr>
            <a:lvl3pPr>
              <a:defRPr sz="1801"/>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472381" y="2743206"/>
            <a:ext cx="2211884" cy="5082117"/>
          </a:xfrm>
        </p:spPr>
        <p:txBody>
          <a:bodyPr/>
          <a:lstStyle>
            <a:lvl1pPr marL="0" indent="0">
              <a:buNone/>
              <a:defRPr sz="1200"/>
            </a:lvl1pPr>
            <a:lvl2pPr marL="342910" indent="0">
              <a:buNone/>
              <a:defRPr sz="1051"/>
            </a:lvl2pPr>
            <a:lvl3pPr marL="685825" indent="0">
              <a:buNone/>
              <a:defRPr sz="900"/>
            </a:lvl3pPr>
            <a:lvl4pPr marL="1028736" indent="0">
              <a:buNone/>
              <a:defRPr sz="751"/>
            </a:lvl4pPr>
            <a:lvl5pPr marL="1371646" indent="0">
              <a:buNone/>
              <a:defRPr sz="751"/>
            </a:lvl5pPr>
            <a:lvl6pPr marL="1714559" indent="0">
              <a:buNone/>
              <a:defRPr sz="751"/>
            </a:lvl6pPr>
            <a:lvl7pPr marL="2057471" indent="0">
              <a:buNone/>
              <a:defRPr sz="751"/>
            </a:lvl7pPr>
            <a:lvl8pPr marL="2400382" indent="0">
              <a:buNone/>
              <a:defRPr sz="751"/>
            </a:lvl8pPr>
            <a:lvl9pPr marL="2743295" indent="0">
              <a:buNone/>
              <a:defRPr sz="751"/>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289BE58-34E9-4511-B373-2A2403140EBE}" type="datetimeFigureOut">
              <a:rPr lang="es-CO" smtClean="0"/>
              <a:t>16/10/2025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2798144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a:p>
        </p:txBody>
      </p:sp>
      <p:sp>
        <p:nvSpPr>
          <p:cNvPr id="3" name="Picture Placeholder 2"/>
          <p:cNvSpPr>
            <a:spLocks noGrp="1" noChangeAspect="1"/>
          </p:cNvSpPr>
          <p:nvPr>
            <p:ph type="pic" idx="1"/>
          </p:nvPr>
        </p:nvSpPr>
        <p:spPr>
          <a:xfrm>
            <a:off x="2915548" y="1316577"/>
            <a:ext cx="3471863" cy="6498167"/>
          </a:xfrm>
        </p:spPr>
        <p:txBody>
          <a:bodyPr anchor="t"/>
          <a:lstStyle>
            <a:lvl1pPr marL="0" indent="0">
              <a:buNone/>
              <a:defRPr sz="2400"/>
            </a:lvl1pPr>
            <a:lvl2pPr marL="342910" indent="0">
              <a:buNone/>
              <a:defRPr sz="2100"/>
            </a:lvl2pPr>
            <a:lvl3pPr marL="685825" indent="0">
              <a:buNone/>
              <a:defRPr sz="1801"/>
            </a:lvl3pPr>
            <a:lvl4pPr marL="1028736" indent="0">
              <a:buNone/>
              <a:defRPr sz="1500"/>
            </a:lvl4pPr>
            <a:lvl5pPr marL="1371646" indent="0">
              <a:buNone/>
              <a:defRPr sz="1500"/>
            </a:lvl5pPr>
            <a:lvl6pPr marL="1714559" indent="0">
              <a:buNone/>
              <a:defRPr sz="1500"/>
            </a:lvl6pPr>
            <a:lvl7pPr marL="2057471" indent="0">
              <a:buNone/>
              <a:defRPr sz="1500"/>
            </a:lvl7pPr>
            <a:lvl8pPr marL="2400382" indent="0">
              <a:buNone/>
              <a:defRPr sz="1500"/>
            </a:lvl8pPr>
            <a:lvl9pPr marL="2743295" indent="0">
              <a:buNone/>
              <a:defRPr sz="1500"/>
            </a:lvl9pPr>
          </a:lstStyle>
          <a:p>
            <a:r>
              <a:rPr lang="es-ES"/>
              <a:t>Haga clic en el icono para agregar una imagen</a:t>
            </a:r>
            <a:endParaRPr lang="en-US"/>
          </a:p>
        </p:txBody>
      </p:sp>
      <p:sp>
        <p:nvSpPr>
          <p:cNvPr id="4" name="Text Placeholder 3"/>
          <p:cNvSpPr>
            <a:spLocks noGrp="1"/>
          </p:cNvSpPr>
          <p:nvPr>
            <p:ph type="body" sz="half" idx="2"/>
          </p:nvPr>
        </p:nvSpPr>
        <p:spPr>
          <a:xfrm>
            <a:off x="472381" y="2743206"/>
            <a:ext cx="2211884" cy="5082117"/>
          </a:xfrm>
        </p:spPr>
        <p:txBody>
          <a:bodyPr/>
          <a:lstStyle>
            <a:lvl1pPr marL="0" indent="0">
              <a:buNone/>
              <a:defRPr sz="1200"/>
            </a:lvl1pPr>
            <a:lvl2pPr marL="342910" indent="0">
              <a:buNone/>
              <a:defRPr sz="1051"/>
            </a:lvl2pPr>
            <a:lvl3pPr marL="685825" indent="0">
              <a:buNone/>
              <a:defRPr sz="900"/>
            </a:lvl3pPr>
            <a:lvl4pPr marL="1028736" indent="0">
              <a:buNone/>
              <a:defRPr sz="751"/>
            </a:lvl4pPr>
            <a:lvl5pPr marL="1371646" indent="0">
              <a:buNone/>
              <a:defRPr sz="751"/>
            </a:lvl5pPr>
            <a:lvl6pPr marL="1714559" indent="0">
              <a:buNone/>
              <a:defRPr sz="751"/>
            </a:lvl6pPr>
            <a:lvl7pPr marL="2057471" indent="0">
              <a:buNone/>
              <a:defRPr sz="751"/>
            </a:lvl7pPr>
            <a:lvl8pPr marL="2400382" indent="0">
              <a:buNone/>
              <a:defRPr sz="751"/>
            </a:lvl8pPr>
            <a:lvl9pPr marL="2743295" indent="0">
              <a:buNone/>
              <a:defRPr sz="751"/>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289BE58-34E9-4511-B373-2A2403140EBE}" type="datetimeFigureOut">
              <a:rPr lang="es-CO" smtClean="0"/>
              <a:t>16/10/2025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2C62AF8D-8A1F-4092-A846-23CE86DEE13A}" type="slidenum">
              <a:rPr lang="es-CO" smtClean="0"/>
              <a:t>‹Nº›</a:t>
            </a:fld>
            <a:endParaRPr lang="es-CO"/>
          </a:p>
        </p:txBody>
      </p:sp>
    </p:spTree>
    <p:extLst>
      <p:ext uri="{BB962C8B-B14F-4D97-AF65-F5344CB8AC3E}">
        <p14:creationId xmlns:p14="http://schemas.microsoft.com/office/powerpoint/2010/main" val="282396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486844"/>
            <a:ext cx="5915025" cy="1767417"/>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Text Placeholder 2"/>
          <p:cNvSpPr>
            <a:spLocks noGrp="1"/>
          </p:cNvSpPr>
          <p:nvPr>
            <p:ph type="body" idx="1"/>
          </p:nvPr>
        </p:nvSpPr>
        <p:spPr>
          <a:xfrm>
            <a:off x="471489" y="2434167"/>
            <a:ext cx="5915025" cy="580178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2"/>
          </p:nvPr>
        </p:nvSpPr>
        <p:spPr>
          <a:xfrm>
            <a:off x="471488" y="8475144"/>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0289BE58-34E9-4511-B373-2A2403140EBE}" type="datetimeFigureOut">
              <a:rPr lang="es-CO" smtClean="0"/>
              <a:t>16/10/2025</a:t>
            </a:fld>
            <a:endParaRPr lang="es-CO"/>
          </a:p>
        </p:txBody>
      </p:sp>
      <p:sp>
        <p:nvSpPr>
          <p:cNvPr id="5" name="Footer Placeholder 4"/>
          <p:cNvSpPr>
            <a:spLocks noGrp="1"/>
          </p:cNvSpPr>
          <p:nvPr>
            <p:ph type="ftr" sz="quarter" idx="3"/>
          </p:nvPr>
        </p:nvSpPr>
        <p:spPr>
          <a:xfrm>
            <a:off x="2271714" y="8475144"/>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CO"/>
          </a:p>
        </p:txBody>
      </p:sp>
      <p:sp>
        <p:nvSpPr>
          <p:cNvPr id="6" name="Slide Number Placeholder 5"/>
          <p:cNvSpPr>
            <a:spLocks noGrp="1"/>
          </p:cNvSpPr>
          <p:nvPr>
            <p:ph type="sldNum" sz="quarter" idx="4"/>
          </p:nvPr>
        </p:nvSpPr>
        <p:spPr>
          <a:xfrm>
            <a:off x="4843463" y="8475144"/>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2C62AF8D-8A1F-4092-A846-23CE86DEE13A}" type="slidenum">
              <a:rPr lang="es-CO" smtClean="0"/>
              <a:t>‹Nº›</a:t>
            </a:fld>
            <a:endParaRPr lang="es-CO"/>
          </a:p>
        </p:txBody>
      </p:sp>
    </p:spTree>
    <p:extLst>
      <p:ext uri="{BB962C8B-B14F-4D97-AF65-F5344CB8AC3E}">
        <p14:creationId xmlns:p14="http://schemas.microsoft.com/office/powerpoint/2010/main" val="3081267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2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6" indent="-171456" algn="l" defTabSz="685825" rtl="0" eaLnBrk="1" latinLnBrk="0" hangingPunct="1">
        <a:lnSpc>
          <a:spcPct val="90000"/>
        </a:lnSpc>
        <a:spcBef>
          <a:spcPts val="751"/>
        </a:spcBef>
        <a:buFont typeface="Arial" panose="020B0604020202020204" pitchFamily="34" charset="0"/>
        <a:buChar char="•"/>
        <a:defRPr sz="2100" kern="1200">
          <a:solidFill>
            <a:schemeClr val="tx1"/>
          </a:solidFill>
          <a:latin typeface="+mn-lt"/>
          <a:ea typeface="+mn-ea"/>
          <a:cs typeface="+mn-cs"/>
        </a:defRPr>
      </a:lvl1pPr>
      <a:lvl2pPr marL="514367" indent="-171456" algn="l" defTabSz="685825" rtl="0" eaLnBrk="1" latinLnBrk="0" hangingPunct="1">
        <a:lnSpc>
          <a:spcPct val="90000"/>
        </a:lnSpc>
        <a:spcBef>
          <a:spcPts val="375"/>
        </a:spcBef>
        <a:buFont typeface="Arial" panose="020B0604020202020204" pitchFamily="34" charset="0"/>
        <a:buChar char="•"/>
        <a:defRPr sz="1801" kern="1200">
          <a:solidFill>
            <a:schemeClr val="tx1"/>
          </a:solidFill>
          <a:latin typeface="+mn-lt"/>
          <a:ea typeface="+mn-ea"/>
          <a:cs typeface="+mn-cs"/>
        </a:defRPr>
      </a:lvl2pPr>
      <a:lvl3pPr marL="857281" indent="-171456" algn="l" defTabSz="68582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92"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4pPr>
      <a:lvl5pPr marL="1543103"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5pPr>
      <a:lvl6pPr marL="1886015"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928"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839"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750" indent="-171456" algn="l" defTabSz="685825"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825" rtl="0" eaLnBrk="1" latinLnBrk="0" hangingPunct="1">
        <a:defRPr sz="1351" kern="1200">
          <a:solidFill>
            <a:schemeClr val="tx1"/>
          </a:solidFill>
          <a:latin typeface="+mn-lt"/>
          <a:ea typeface="+mn-ea"/>
          <a:cs typeface="+mn-cs"/>
        </a:defRPr>
      </a:lvl1pPr>
      <a:lvl2pPr marL="342910" algn="l" defTabSz="685825" rtl="0" eaLnBrk="1" latinLnBrk="0" hangingPunct="1">
        <a:defRPr sz="1351" kern="1200">
          <a:solidFill>
            <a:schemeClr val="tx1"/>
          </a:solidFill>
          <a:latin typeface="+mn-lt"/>
          <a:ea typeface="+mn-ea"/>
          <a:cs typeface="+mn-cs"/>
        </a:defRPr>
      </a:lvl2pPr>
      <a:lvl3pPr marL="685825" algn="l" defTabSz="685825" rtl="0" eaLnBrk="1" latinLnBrk="0" hangingPunct="1">
        <a:defRPr sz="1351" kern="1200">
          <a:solidFill>
            <a:schemeClr val="tx1"/>
          </a:solidFill>
          <a:latin typeface="+mn-lt"/>
          <a:ea typeface="+mn-ea"/>
          <a:cs typeface="+mn-cs"/>
        </a:defRPr>
      </a:lvl3pPr>
      <a:lvl4pPr marL="1028736" algn="l" defTabSz="685825" rtl="0" eaLnBrk="1" latinLnBrk="0" hangingPunct="1">
        <a:defRPr sz="1351" kern="1200">
          <a:solidFill>
            <a:schemeClr val="tx1"/>
          </a:solidFill>
          <a:latin typeface="+mn-lt"/>
          <a:ea typeface="+mn-ea"/>
          <a:cs typeface="+mn-cs"/>
        </a:defRPr>
      </a:lvl4pPr>
      <a:lvl5pPr marL="1371646" algn="l" defTabSz="685825" rtl="0" eaLnBrk="1" latinLnBrk="0" hangingPunct="1">
        <a:defRPr sz="1351" kern="1200">
          <a:solidFill>
            <a:schemeClr val="tx1"/>
          </a:solidFill>
          <a:latin typeface="+mn-lt"/>
          <a:ea typeface="+mn-ea"/>
          <a:cs typeface="+mn-cs"/>
        </a:defRPr>
      </a:lvl5pPr>
      <a:lvl6pPr marL="1714559" algn="l" defTabSz="685825" rtl="0" eaLnBrk="1" latinLnBrk="0" hangingPunct="1">
        <a:defRPr sz="1351" kern="1200">
          <a:solidFill>
            <a:schemeClr val="tx1"/>
          </a:solidFill>
          <a:latin typeface="+mn-lt"/>
          <a:ea typeface="+mn-ea"/>
          <a:cs typeface="+mn-cs"/>
        </a:defRPr>
      </a:lvl6pPr>
      <a:lvl7pPr marL="2057471" algn="l" defTabSz="685825" rtl="0" eaLnBrk="1" latinLnBrk="0" hangingPunct="1">
        <a:defRPr sz="1351" kern="1200">
          <a:solidFill>
            <a:schemeClr val="tx1"/>
          </a:solidFill>
          <a:latin typeface="+mn-lt"/>
          <a:ea typeface="+mn-ea"/>
          <a:cs typeface="+mn-cs"/>
        </a:defRPr>
      </a:lvl7pPr>
      <a:lvl8pPr marL="2400382" algn="l" defTabSz="685825" rtl="0" eaLnBrk="1" latinLnBrk="0" hangingPunct="1">
        <a:defRPr sz="1351" kern="1200">
          <a:solidFill>
            <a:schemeClr val="tx1"/>
          </a:solidFill>
          <a:latin typeface="+mn-lt"/>
          <a:ea typeface="+mn-ea"/>
          <a:cs typeface="+mn-cs"/>
        </a:defRPr>
      </a:lvl8pPr>
      <a:lvl9pPr marL="2743295" algn="l" defTabSz="685825"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0_FA9AF3E4.xml"/><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8_8FAD5F18.xml"/><Relationship Id="rId7" Type="http://schemas.openxmlformats.org/officeDocument/2006/relationships/image" Target="../media/image4.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9_DC7424D4.xml"/><Relationship Id="rId7" Type="http://schemas.openxmlformats.org/officeDocument/2006/relationships/image" Target="../media/image4.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5_85BBEF94.xml"/><Relationship Id="rId7" Type="http://schemas.openxmlformats.org/officeDocument/2006/relationships/image" Target="../media/image4.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A_F00A94A3.xml"/><Relationship Id="rId7" Type="http://schemas.openxmlformats.org/officeDocument/2006/relationships/image" Target="../media/image4.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B_70EA9787.xml"/><Relationship Id="rId7" Type="http://schemas.openxmlformats.org/officeDocument/2006/relationships/image" Target="../media/image4.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F034262-CC3B-2EDA-F6C3-12DFC43FD25F}"/>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 name="Elipse 3">
            <a:extLst>
              <a:ext uri="{FF2B5EF4-FFF2-40B4-BE49-F238E27FC236}">
                <a16:creationId xmlns:a16="http://schemas.microsoft.com/office/drawing/2014/main" id="{97E19741-BDD8-A156-B510-6682C16EDC86}"/>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5" name="Gráfico 4">
            <a:extLst>
              <a:ext uri="{FF2B5EF4-FFF2-40B4-BE49-F238E27FC236}">
                <a16:creationId xmlns:a16="http://schemas.microsoft.com/office/drawing/2014/main" id="{7950872B-D965-CF97-1246-B3C62A665CD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255" y="174657"/>
            <a:ext cx="572031" cy="511044"/>
          </a:xfrm>
          <a:prstGeom prst="rect">
            <a:avLst/>
          </a:prstGeom>
        </p:spPr>
      </p:pic>
      <p:sp>
        <p:nvSpPr>
          <p:cNvPr id="6" name="CuadroTexto 5">
            <a:extLst>
              <a:ext uri="{FF2B5EF4-FFF2-40B4-BE49-F238E27FC236}">
                <a16:creationId xmlns:a16="http://schemas.microsoft.com/office/drawing/2014/main" id="{71B11F35-3035-E9BA-FD82-246667A3D098}"/>
              </a:ext>
            </a:extLst>
          </p:cNvPr>
          <p:cNvSpPr txBox="1"/>
          <p:nvPr/>
        </p:nvSpPr>
        <p:spPr>
          <a:xfrm rot="-5400000">
            <a:off x="-1337979" y="2350256"/>
            <a:ext cx="3373175" cy="275653"/>
          </a:xfrm>
          <a:prstGeom prst="rect">
            <a:avLst/>
          </a:prstGeom>
          <a:noFill/>
        </p:spPr>
        <p:txBody>
          <a:bodyPr wrap="square" lIns="91440" tIns="45720" rIns="91440" bIns="45720" rtlCol="0" anchor="t">
            <a:spAutoFit/>
          </a:bodyPr>
          <a:lstStyle/>
          <a:p>
            <a:pPr algn="r">
              <a:lnSpc>
                <a:spcPts val="1500"/>
              </a:lnSpc>
            </a:pPr>
            <a:r>
              <a:rPr lang="es-MX" sz="1100">
                <a:latin typeface="Aptos Light"/>
              </a:rPr>
              <a:t>HOJA DE VIDA DEL </a:t>
            </a:r>
            <a:r>
              <a:rPr lang="es-MX" sz="1100" b="1">
                <a:latin typeface="Aptos Light"/>
              </a:rPr>
              <a:t>RETO</a:t>
            </a:r>
            <a:endParaRPr lang="es-ES" sz="1100" b="1">
              <a:latin typeface="Aptos Light"/>
            </a:endParaRPr>
          </a:p>
        </p:txBody>
      </p:sp>
      <p:sp>
        <p:nvSpPr>
          <p:cNvPr id="7" name="CuadroTexto 6">
            <a:extLst>
              <a:ext uri="{FF2B5EF4-FFF2-40B4-BE49-F238E27FC236}">
                <a16:creationId xmlns:a16="http://schemas.microsoft.com/office/drawing/2014/main" id="{C683D5CD-294F-6029-16A3-E7A9D2F3B994}"/>
              </a:ext>
            </a:extLst>
          </p:cNvPr>
          <p:cNvSpPr txBox="1"/>
          <p:nvPr/>
        </p:nvSpPr>
        <p:spPr>
          <a:xfrm>
            <a:off x="753195" y="2854302"/>
            <a:ext cx="2240092" cy="428387"/>
          </a:xfrm>
          <a:prstGeom prst="rect">
            <a:avLst/>
          </a:prstGeom>
          <a:noFill/>
        </p:spPr>
        <p:txBody>
          <a:bodyPr wrap="square" lIns="91440" tIns="45720" rIns="91440" bIns="45720" rtlCol="0" anchor="t">
            <a:spAutoFit/>
          </a:bodyPr>
          <a:lstStyle/>
          <a:p>
            <a:pPr>
              <a:lnSpc>
                <a:spcPts val="1500"/>
              </a:lnSpc>
            </a:pPr>
            <a:r>
              <a:rPr lang="es-MX" sz="5400" b="1">
                <a:solidFill>
                  <a:schemeClr val="tx1">
                    <a:lumMod val="75000"/>
                    <a:lumOff val="25000"/>
                  </a:schemeClr>
                </a:solidFill>
                <a:latin typeface="Aptos"/>
              </a:rPr>
              <a:t>RETO</a:t>
            </a:r>
          </a:p>
        </p:txBody>
      </p:sp>
      <p:sp>
        <p:nvSpPr>
          <p:cNvPr id="9" name="CuadroTexto 8">
            <a:extLst>
              <a:ext uri="{FF2B5EF4-FFF2-40B4-BE49-F238E27FC236}">
                <a16:creationId xmlns:a16="http://schemas.microsoft.com/office/drawing/2014/main" id="{4A3BD238-4DD6-14A9-71EB-812F4D9F9634}"/>
              </a:ext>
            </a:extLst>
          </p:cNvPr>
          <p:cNvSpPr txBox="1"/>
          <p:nvPr/>
        </p:nvSpPr>
        <p:spPr>
          <a:xfrm>
            <a:off x="779606" y="3323355"/>
            <a:ext cx="5126458" cy="1708160"/>
          </a:xfrm>
          <a:prstGeom prst="rect">
            <a:avLst/>
          </a:prstGeom>
          <a:noFill/>
        </p:spPr>
        <p:txBody>
          <a:bodyPr wrap="square" lIns="91440" tIns="45720" rIns="91440" bIns="45720" rtlCol="0" anchor="t">
            <a:spAutoFit/>
          </a:bodyPr>
          <a:lstStyle/>
          <a:p>
            <a:pPr algn="just"/>
            <a:r>
              <a:rPr lang="es-CO" sz="1500" dirty="0">
                <a:ea typeface="+mn-lt"/>
                <a:cs typeface="+mn-lt"/>
              </a:rPr>
              <a:t>¿Cómo podríamos crear una solución digital para dispositivos móviles que les permita a los jóvenes que están en el tránsito de educación media a </a:t>
            </a:r>
            <a:r>
              <a:rPr lang="es-CO" sz="1500" dirty="0" err="1">
                <a:ea typeface="+mn-lt"/>
                <a:cs typeface="+mn-lt"/>
              </a:rPr>
              <a:t>posmedia</a:t>
            </a:r>
            <a:r>
              <a:rPr lang="es-CO" sz="1500" dirty="0">
                <a:ea typeface="+mn-lt"/>
                <a:cs typeface="+mn-lt"/>
              </a:rPr>
              <a:t> fortalecer sus competencias en matemáticas (especialmente álgebra y </a:t>
            </a:r>
            <a:r>
              <a:rPr lang="es-CO" sz="1500" dirty="0" err="1">
                <a:ea typeface="+mn-lt"/>
                <a:cs typeface="+mn-lt"/>
              </a:rPr>
              <a:t>cáculo</a:t>
            </a:r>
            <a:r>
              <a:rPr lang="es-CO" sz="1500" dirty="0">
                <a:ea typeface="+mn-lt"/>
                <a:cs typeface="+mn-lt"/>
              </a:rPr>
              <a:t>), mediante el uso inteligencia artificial u otras tecnologías para interactuar con experiencias pedagógicas de aprendizaje interactivo y adaptativo? </a:t>
            </a:r>
            <a:endParaRPr lang="es-ES" dirty="0"/>
          </a:p>
        </p:txBody>
      </p:sp>
      <p:sp>
        <p:nvSpPr>
          <p:cNvPr id="12" name="Rectángulo 11">
            <a:extLst>
              <a:ext uri="{FF2B5EF4-FFF2-40B4-BE49-F238E27FC236}">
                <a16:creationId xmlns:a16="http://schemas.microsoft.com/office/drawing/2014/main" id="{D2DE3E15-BF27-B188-03B9-ED372F2A5A0E}"/>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13" name="Gráfico 12">
            <a:extLst>
              <a:ext uri="{FF2B5EF4-FFF2-40B4-BE49-F238E27FC236}">
                <a16:creationId xmlns:a16="http://schemas.microsoft.com/office/drawing/2014/main" id="{7435DC4C-D7B6-446B-0867-CBB46F641556}"/>
              </a:ext>
            </a:extLst>
          </p:cNvPr>
          <p:cNvPicPr/>
          <p:nvPr/>
        </p:nvPicPr>
        <p:blipFill>
          <a:blip r:embed="rId4">
            <a:extLst>
              <a:ext uri="{96DAC541-7B7A-43D3-8B79-37D633B846F1}">
                <asvg:svgBlip xmlns:asvg="http://schemas.microsoft.com/office/drawing/2016/SVG/main" r:embed="rId5"/>
              </a:ext>
            </a:extLst>
          </a:blip>
          <a:stretch>
            <a:fillRect/>
          </a:stretch>
        </p:blipFill>
        <p:spPr>
          <a:xfrm>
            <a:off x="5161463" y="8823278"/>
            <a:ext cx="1483872" cy="280927"/>
          </a:xfrm>
          <a:prstGeom prst="rect">
            <a:avLst/>
          </a:prstGeom>
        </p:spPr>
      </p:pic>
      <p:sp>
        <p:nvSpPr>
          <p:cNvPr id="10" name="CuadroTexto 9">
            <a:extLst>
              <a:ext uri="{FF2B5EF4-FFF2-40B4-BE49-F238E27FC236}">
                <a16:creationId xmlns:a16="http://schemas.microsoft.com/office/drawing/2014/main" id="{677EC26F-DA13-EC58-074A-A328AC947813}"/>
              </a:ext>
            </a:extLst>
          </p:cNvPr>
          <p:cNvSpPr txBox="1"/>
          <p:nvPr/>
        </p:nvSpPr>
        <p:spPr>
          <a:xfrm>
            <a:off x="768767" y="6150176"/>
            <a:ext cx="3835018" cy="323165"/>
          </a:xfrm>
          <a:prstGeom prst="rect">
            <a:avLst/>
          </a:prstGeom>
          <a:noFill/>
        </p:spPr>
        <p:txBody>
          <a:bodyPr wrap="square" lIns="91440" tIns="45720" rIns="91440" bIns="45720" rtlCol="0" anchor="t">
            <a:spAutoFit/>
          </a:bodyPr>
          <a:lstStyle/>
          <a:p>
            <a:pPr algn="just"/>
            <a:r>
              <a:rPr lang="es-MX" sz="1500" b="1" i="1" dirty="0">
                <a:latin typeface="Aptos"/>
                <a:cs typeface="Arial"/>
              </a:rPr>
              <a:t>Equipo Academia Atenea</a:t>
            </a:r>
            <a:endParaRPr lang="es-CO" sz="1500" i="1" dirty="0">
              <a:latin typeface="Aptos"/>
              <a:cs typeface="Arial" panose="020B0604020202020204" pitchFamily="34" charset="0"/>
            </a:endParaRPr>
          </a:p>
        </p:txBody>
      </p:sp>
      <p:pic>
        <p:nvPicPr>
          <p:cNvPr id="2" name="Imagen 1">
            <a:extLst>
              <a:ext uri="{FF2B5EF4-FFF2-40B4-BE49-F238E27FC236}">
                <a16:creationId xmlns:a16="http://schemas.microsoft.com/office/drawing/2014/main" id="{795E6726-2B87-4C7B-169B-1FE25BD6A7A7}"/>
              </a:ext>
            </a:extLst>
          </p:cNvPr>
          <p:cNvPicPr>
            <a:picLocks noChangeAspect="1"/>
          </p:cNvPicPr>
          <p:nvPr/>
        </p:nvPicPr>
        <p:blipFill>
          <a:blip r:embed="rId6"/>
          <a:stretch>
            <a:fillRect/>
          </a:stretch>
        </p:blipFill>
        <p:spPr>
          <a:xfrm>
            <a:off x="4628022" y="232786"/>
            <a:ext cx="2019553" cy="140205"/>
          </a:xfrm>
          <a:prstGeom prst="rect">
            <a:avLst/>
          </a:prstGeom>
        </p:spPr>
      </p:pic>
      <p:pic>
        <p:nvPicPr>
          <p:cNvPr id="11" name="Imagen 10">
            <a:extLst>
              <a:ext uri="{FF2B5EF4-FFF2-40B4-BE49-F238E27FC236}">
                <a16:creationId xmlns:a16="http://schemas.microsoft.com/office/drawing/2014/main" id="{C0E9DEDA-F058-0438-087B-D903A4A124D3}"/>
              </a:ext>
            </a:extLst>
          </p:cNvPr>
          <p:cNvPicPr>
            <a:picLocks noChangeAspect="1"/>
          </p:cNvPicPr>
          <p:nvPr/>
        </p:nvPicPr>
        <p:blipFill>
          <a:blip r:embed="rId7"/>
          <a:stretch>
            <a:fillRect/>
          </a:stretch>
        </p:blipFill>
        <p:spPr>
          <a:xfrm>
            <a:off x="201284" y="8857397"/>
            <a:ext cx="1134967" cy="243207"/>
          </a:xfrm>
          <a:prstGeom prst="rect">
            <a:avLst/>
          </a:prstGeom>
        </p:spPr>
      </p:pic>
      <p:cxnSp>
        <p:nvCxnSpPr>
          <p:cNvPr id="15" name="Conector recto de flecha 14">
            <a:extLst>
              <a:ext uri="{FF2B5EF4-FFF2-40B4-BE49-F238E27FC236}">
                <a16:creationId xmlns:a16="http://schemas.microsoft.com/office/drawing/2014/main" id="{61E70BA2-07B5-CFEF-33AE-3C7300FF904B}"/>
              </a:ext>
            </a:extLst>
          </p:cNvPr>
          <p:cNvCxnSpPr/>
          <p:nvPr/>
        </p:nvCxnSpPr>
        <p:spPr>
          <a:xfrm>
            <a:off x="350888" y="2397514"/>
            <a:ext cx="490" cy="460783"/>
          </a:xfrm>
          <a:prstGeom prst="straightConnector1">
            <a:avLst/>
          </a:prstGeom>
          <a:ln w="63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8" name="Rectángulo: esquinas redondeadas 7">
            <a:extLst>
              <a:ext uri="{FF2B5EF4-FFF2-40B4-BE49-F238E27FC236}">
                <a16:creationId xmlns:a16="http://schemas.microsoft.com/office/drawing/2014/main" id="{721E419F-F3B4-18BB-5B28-0BA1AABBBB18}"/>
              </a:ext>
            </a:extLst>
          </p:cNvPr>
          <p:cNvSpPr/>
          <p:nvPr/>
        </p:nvSpPr>
        <p:spPr>
          <a:xfrm>
            <a:off x="768767" y="5316268"/>
            <a:ext cx="5012439" cy="639364"/>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s-CO" sz="1500" dirty="0">
              <a:solidFill>
                <a:schemeClr val="tx1"/>
              </a:solidFill>
              <a:latin typeface="Aptos Light"/>
              <a:cs typeface="Arial"/>
            </a:endParaRPr>
          </a:p>
          <a:p>
            <a:pPr algn="ctr"/>
            <a:r>
              <a:rPr lang="es-CO" sz="1500" dirty="0">
                <a:solidFill>
                  <a:schemeClr val="tx1"/>
                </a:solidFill>
                <a:latin typeface="Aptos Light"/>
                <a:cs typeface="Arial"/>
              </a:rPr>
              <a:t>Matemáticas. AI. Ambiente digital interactivo. Fortalecimiento de </a:t>
            </a:r>
            <a:r>
              <a:rPr lang="es-ES" sz="1500" dirty="0">
                <a:solidFill>
                  <a:schemeClr val="tx1"/>
                </a:solidFill>
                <a:latin typeface="Aptos Light"/>
                <a:cs typeface="Arial"/>
              </a:rPr>
              <a:t>competencias asociadas con el análisis</a:t>
            </a:r>
            <a:r>
              <a:rPr lang="es-CO" sz="1500" dirty="0">
                <a:solidFill>
                  <a:schemeClr val="tx1"/>
                </a:solidFill>
                <a:latin typeface="Aptos Light"/>
                <a:cs typeface="Arial"/>
              </a:rPr>
              <a:t> analíticas y de resolución de problemas. Pruebas Saber 11</a:t>
            </a:r>
            <a:endParaRPr lang="es-CO" dirty="0">
              <a:solidFill>
                <a:schemeClr val="tx1"/>
              </a:solidFill>
            </a:endParaRPr>
          </a:p>
          <a:p>
            <a:pPr algn="ctr"/>
            <a:endParaRPr lang="es-CO" sz="1500" dirty="0">
              <a:solidFill>
                <a:schemeClr val="tx1"/>
              </a:solidFill>
              <a:latin typeface="Aptos Light"/>
              <a:cs typeface="Arial"/>
            </a:endParaRPr>
          </a:p>
        </p:txBody>
      </p:sp>
    </p:spTree>
    <p:extLst>
      <p:ext uri="{BB962C8B-B14F-4D97-AF65-F5344CB8AC3E}">
        <p14:creationId xmlns:p14="http://schemas.microsoft.com/office/powerpoint/2010/main" val="23094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p:cNvGrpSpPr/>
        <p:nvPr/>
      </p:nvGrpSpPr>
      <p:grpSpPr>
        <a:xfrm>
          <a:off x="0" y="0"/>
          <a:ext cx="0" cy="0"/>
          <a:chOff x="0" y="0"/>
          <a:chExt cx="0" cy="0"/>
        </a:xfrm>
      </p:grpSpPr>
      <p:sp>
        <p:nvSpPr>
          <p:cNvPr id="49" name="Rectángulo: esquinas redondeadas 48">
            <a:extLst>
              <a:ext uri="{FF2B5EF4-FFF2-40B4-BE49-F238E27FC236}">
                <a16:creationId xmlns:a16="http://schemas.microsoft.com/office/drawing/2014/main" id="{18919957-F34F-2426-E595-22173C69C454}"/>
              </a:ext>
            </a:extLst>
          </p:cNvPr>
          <p:cNvSpPr/>
          <p:nvPr/>
        </p:nvSpPr>
        <p:spPr>
          <a:xfrm>
            <a:off x="363221" y="5145145"/>
            <a:ext cx="1932555" cy="3532372"/>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8" name="Rectángulo: esquinas redondeadas 47">
            <a:extLst>
              <a:ext uri="{FF2B5EF4-FFF2-40B4-BE49-F238E27FC236}">
                <a16:creationId xmlns:a16="http://schemas.microsoft.com/office/drawing/2014/main" id="{D967433A-6FF5-7D41-4D05-440CA9C146C3}"/>
              </a:ext>
            </a:extLst>
          </p:cNvPr>
          <p:cNvSpPr/>
          <p:nvPr/>
        </p:nvSpPr>
        <p:spPr>
          <a:xfrm>
            <a:off x="359994" y="1485033"/>
            <a:ext cx="1932555" cy="3368589"/>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6226C14A-2B1E-083B-AD9A-D719A010BEC9}"/>
              </a:ext>
            </a:extLst>
          </p:cNvPr>
          <p:cNvGraphicFramePr>
            <a:graphicFrameLocks noGrp="1"/>
          </p:cNvGraphicFramePr>
          <p:nvPr>
            <p:extLst>
              <p:ext uri="{D42A27DB-BD31-4B8C-83A1-F6EECF244321}">
                <p14:modId xmlns:p14="http://schemas.microsoft.com/office/powerpoint/2010/main" val="105734096"/>
              </p:ext>
            </p:extLst>
          </p:nvPr>
        </p:nvGraphicFramePr>
        <p:xfrm>
          <a:off x="373501" y="2442974"/>
          <a:ext cx="1932555" cy="148595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485952">
                <a:tc>
                  <a:txBody>
                    <a:bodyPr/>
                    <a:lstStyle/>
                    <a:p>
                      <a:pPr algn="l">
                        <a:lnSpc>
                          <a:spcPct val="100000"/>
                        </a:lnSpc>
                      </a:pPr>
                      <a:r>
                        <a:rPr lang="es-MX" sz="1300" b="1" dirty="0">
                          <a:solidFill>
                            <a:schemeClr val="tx1">
                              <a:lumMod val="75000"/>
                              <a:lumOff val="25000"/>
                            </a:schemeClr>
                          </a:solidFill>
                          <a:latin typeface="+mn-lt"/>
                          <a:cs typeface="Arial" panose="020B0604020202020204" pitchFamily="34" charset="0"/>
                        </a:rPr>
                        <a:t>¿Cuál es el problema que busca resolver?</a:t>
                      </a:r>
                    </a:p>
                    <a:p>
                      <a:pPr algn="l">
                        <a:lnSpc>
                          <a:spcPct val="100000"/>
                        </a:lnSpc>
                      </a:pPr>
                      <a:r>
                        <a:rPr lang="es-MX" sz="1100" b="0" dirty="0">
                          <a:solidFill>
                            <a:schemeClr val="bg2">
                              <a:lumMod val="25000"/>
                            </a:schemeClr>
                          </a:solidFill>
                          <a:latin typeface="+mn-lt"/>
                          <a:cs typeface="Arial" panose="020B0604020202020204" pitchFamily="34" charset="0"/>
                        </a:rPr>
                        <a:t>Describa en qué consiste el reto identificado por el equipo, detalle el</a:t>
                      </a:r>
                      <a:r>
                        <a:rPr lang="es-MX" sz="1100" b="0" baseline="0" dirty="0">
                          <a:solidFill>
                            <a:schemeClr val="bg2">
                              <a:lumMod val="25000"/>
                            </a:schemeClr>
                          </a:solidFill>
                          <a:latin typeface="+mn-lt"/>
                          <a:cs typeface="Arial" panose="020B0604020202020204" pitchFamily="34" charset="0"/>
                        </a:rPr>
                        <a:t> </a:t>
                      </a:r>
                      <a:r>
                        <a:rPr lang="es-MX" sz="1100" b="0" dirty="0">
                          <a:solidFill>
                            <a:schemeClr val="bg2">
                              <a:lumMod val="25000"/>
                            </a:schemeClr>
                          </a:solidFill>
                          <a:latin typeface="+mn-lt"/>
                          <a:cs typeface="Arial" panose="020B0604020202020204" pitchFamily="34" charset="0"/>
                        </a:rPr>
                        <a:t>contexto</a:t>
                      </a:r>
                    </a:p>
                  </a:txBody>
                  <a:tcPr marT="45721" marB="45721"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32" name="Rectángulo: esquinas redondeadas 31">
            <a:extLst>
              <a:ext uri="{FF2B5EF4-FFF2-40B4-BE49-F238E27FC236}">
                <a16:creationId xmlns:a16="http://schemas.microsoft.com/office/drawing/2014/main" id="{D74B40A2-01DE-86D8-7E61-72120973F3D5}"/>
              </a:ext>
            </a:extLst>
          </p:cNvPr>
          <p:cNvSpPr/>
          <p:nvPr/>
        </p:nvSpPr>
        <p:spPr>
          <a:xfrm>
            <a:off x="360001" y="1476546"/>
            <a:ext cx="6138000" cy="3389513"/>
          </a:xfrm>
          <a:prstGeom prst="roundRect">
            <a:avLst>
              <a:gd name="adj" fmla="val 4415"/>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3" name="Rectángulo: esquinas redondeadas 32">
            <a:extLst>
              <a:ext uri="{FF2B5EF4-FFF2-40B4-BE49-F238E27FC236}">
                <a16:creationId xmlns:a16="http://schemas.microsoft.com/office/drawing/2014/main" id="{74467FEE-F52A-2E89-BB2B-051D67A9EAF2}"/>
              </a:ext>
            </a:extLst>
          </p:cNvPr>
          <p:cNvSpPr/>
          <p:nvPr/>
        </p:nvSpPr>
        <p:spPr>
          <a:xfrm>
            <a:off x="360001" y="5129398"/>
            <a:ext cx="6138000" cy="3554313"/>
          </a:xfrm>
          <a:prstGeom prst="roundRect">
            <a:avLst>
              <a:gd name="adj" fmla="val 4637"/>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 name="CuadroTexto 2"/>
          <p:cNvSpPr txBox="1"/>
          <p:nvPr/>
        </p:nvSpPr>
        <p:spPr>
          <a:xfrm>
            <a:off x="2261101" y="1412628"/>
            <a:ext cx="4268484" cy="3485570"/>
          </a:xfrm>
          <a:prstGeom prst="rect">
            <a:avLst/>
          </a:prstGeom>
          <a:noFill/>
        </p:spPr>
        <p:txBody>
          <a:bodyPr wrap="square" lIns="91440" tIns="45720" rIns="91440" bIns="45720" rtlCol="0" anchor="t">
            <a:spAutoFit/>
          </a:bodyPr>
          <a:lstStyle/>
          <a:p>
            <a:pPr algn="just"/>
            <a:r>
              <a:rPr lang="es-ES" sz="1050" dirty="0">
                <a:cs typeface="Arial"/>
              </a:rPr>
              <a:t>El reto se sustenta en los bajos niveles de desempeño que alcanzar los estudiantes de media de la ciudad en matemáticas, evidenciado en los resultados de las pruebas Saber 11 que el 37% de los jóvenes de IED urbanas están en niveles insufientes o básicos de lectura y más del 50% con estos desempeños bajos en las IED rurales. Esta situación se constituye en una barrera para que los jóvenes puedan desarrollar  trayectorias educativas efectivas y avanzar en sus proyectos de vida. Los resultados de las pruebas censales Saber 11 2024 evidencian que sólo el 11% de los jóvenes logran alcanzar un desempeño avanzado en matemáticas, lo cual plantea la necesidad de fortalecer competencias en áreas de álgebra y cálculo que les permita a los jóvenes: tener la capacidad para comprender y transformar la información, así como la capacidad para extraer información relevante; tener la capacidad para plantear y ejecutar estrategias, y solucionar problemas en diversos contextos; y tener la capacidad para validar o refutar conclusiones, estrategias, soluciones, interpretaciones y representaciones en diversas situaciones. El bajo desarrollo de estas competencias genera también impactos negativos en los procesos de aprendizaje transversal de los jóvenes, dado que las matemáticas es la base para potenciar habilidades intelectuales como razonamiento lógico y abstracción. </a:t>
            </a:r>
            <a:endParaRPr lang="es-ES" sz="1050" dirty="0"/>
          </a:p>
        </p:txBody>
      </p:sp>
      <p:sp>
        <p:nvSpPr>
          <p:cNvPr id="30" name="CuadroTexto 29"/>
          <p:cNvSpPr txBox="1"/>
          <p:nvPr/>
        </p:nvSpPr>
        <p:spPr>
          <a:xfrm>
            <a:off x="2200940" y="5096530"/>
            <a:ext cx="4293839" cy="3748719"/>
          </a:xfrm>
          <a:prstGeom prst="rect">
            <a:avLst/>
          </a:prstGeom>
          <a:noFill/>
        </p:spPr>
        <p:txBody>
          <a:bodyPr wrap="square" lIns="91440" tIns="45720" rIns="91440" bIns="45720" rtlCol="0" anchor="t">
            <a:spAutoFit/>
          </a:bodyPr>
          <a:lstStyle>
            <a:defPPr>
              <a:defRPr lang="en-US"/>
            </a:defPPr>
            <a:lvl1pPr algn="just">
              <a:defRPr sz="1100"/>
            </a:lvl1pPr>
          </a:lstStyle>
          <a:p>
            <a:pPr marL="85725" indent="-85725">
              <a:buFont typeface="Arial"/>
              <a:buChar char="•"/>
            </a:pPr>
            <a:r>
              <a:rPr lang="es-CO" sz="1080" b="1" dirty="0"/>
              <a:t>Estrategias digitales limitadas de matemáticas</a:t>
            </a:r>
            <a:r>
              <a:rPr lang="es-CO" sz="1080" b="1" dirty="0">
                <a:ea typeface="+mn-lt"/>
                <a:cs typeface="+mn-lt"/>
              </a:rPr>
              <a:t>:</a:t>
            </a:r>
            <a:r>
              <a:rPr lang="es-CO" sz="1080" dirty="0">
                <a:ea typeface="+mn-lt"/>
                <a:cs typeface="+mn-lt"/>
              </a:rPr>
              <a:t> Baja identificación de </a:t>
            </a:r>
            <a:r>
              <a:rPr lang="es-ES" sz="1080" dirty="0"/>
              <a:t>planes de acción coordinados a largo plazo que permita implementar escenarios digitales para monitorear progresivamente los avances en las competencias de matemáticas que se evalúan en las pruebas Saber 11</a:t>
            </a:r>
            <a:r>
              <a:rPr lang="es-CO" sz="1080" dirty="0">
                <a:ea typeface="+mn-lt"/>
                <a:cs typeface="+mn-lt"/>
              </a:rPr>
              <a:t>.</a:t>
            </a:r>
            <a:endParaRPr lang="es-ES" sz="1080" dirty="0">
              <a:ea typeface="+mn-lt"/>
              <a:cs typeface="+mn-lt"/>
            </a:endParaRPr>
          </a:p>
          <a:p>
            <a:pPr marL="85725" indent="-85725">
              <a:buFont typeface="Arial"/>
              <a:buChar char="•"/>
            </a:pPr>
            <a:r>
              <a:rPr lang="es-CO" sz="1080" b="1" dirty="0">
                <a:ea typeface="+mn-lt"/>
                <a:cs typeface="+mn-lt"/>
              </a:rPr>
              <a:t>Baja disposición de recursos educativos abiertos para promover escenarios prácticos de análisis y resolución de problemas en matemáticas: </a:t>
            </a:r>
            <a:r>
              <a:rPr lang="es-CO" sz="1080" dirty="0">
                <a:ea typeface="+mn-lt"/>
                <a:cs typeface="+mn-lt"/>
              </a:rPr>
              <a:t>Escasa disposición de contenidos multiformato interactivos que incentive competencias asociadas con el</a:t>
            </a:r>
            <a:r>
              <a:rPr lang="es-CO" sz="1080" dirty="0"/>
              <a:t> análisis la resolución de problemas, enlazando conceptos básicos de las áreas de matemáticas (álgebra, estadística, trigonometría y cálculo) que se requieren para la resolución de problemas.</a:t>
            </a:r>
          </a:p>
          <a:p>
            <a:pPr marL="85725" indent="-85725">
              <a:buFont typeface="Arial"/>
              <a:buChar char="•"/>
            </a:pPr>
            <a:r>
              <a:rPr lang="es-CO" sz="1080" b="1" dirty="0">
                <a:ea typeface="+mn-lt"/>
                <a:cs typeface="+mn-lt"/>
              </a:rPr>
              <a:t>Ausencia experiencias de aprendizaje adaptativo en matemáticas: </a:t>
            </a:r>
            <a:r>
              <a:rPr lang="es-CO" sz="1080" dirty="0">
                <a:ea typeface="+mn-lt"/>
                <a:cs typeface="+mn-lt"/>
              </a:rPr>
              <a:t>Faltan sistemas gamificados e interactivos de acceso libre que integre la IA u otras tecnologías para disponer un ambiente dinámico que responda a diferentes perfiles y ritmos de aprendizaje para el fortalecimiento de </a:t>
            </a:r>
            <a:r>
              <a:rPr lang="es-ES" sz="1080" dirty="0">
                <a:ea typeface="+mn-lt"/>
                <a:cs typeface="+mn-lt"/>
              </a:rPr>
              <a:t>competencias asociadas con el análisis y la resolución de problemas</a:t>
            </a:r>
            <a:r>
              <a:rPr lang="es-CO" sz="1080" dirty="0">
                <a:ea typeface="+mn-lt"/>
                <a:cs typeface="+mn-lt"/>
              </a:rPr>
              <a:t> que se asocian a las pruebas Saber 11. </a:t>
            </a:r>
          </a:p>
          <a:p>
            <a:pPr marL="85725" indent="-85725">
              <a:buFont typeface="Arial"/>
              <a:buChar char="•"/>
            </a:pPr>
            <a:r>
              <a:rPr lang="es-ES" sz="1080" b="1" dirty="0"/>
              <a:t>Acceso limitado a experiencias educativas motivadoras: </a:t>
            </a:r>
            <a:r>
              <a:rPr lang="es-ES" sz="1080" dirty="0"/>
              <a:t>se requieren entornos digitales que activen el interés y permita un mejor proceso y resultado en el aprendizaje</a:t>
            </a:r>
            <a:endParaRPr lang="es-CO" sz="1080" dirty="0"/>
          </a:p>
        </p:txBody>
      </p:sp>
      <p:graphicFrame>
        <p:nvGraphicFramePr>
          <p:cNvPr id="2" name="Tabla 1">
            <a:extLst>
              <a:ext uri="{FF2B5EF4-FFF2-40B4-BE49-F238E27FC236}">
                <a16:creationId xmlns:a16="http://schemas.microsoft.com/office/drawing/2014/main" id="{369B2526-FDD5-5749-3C18-6311C2FF4FAA}"/>
              </a:ext>
            </a:extLst>
          </p:cNvPr>
          <p:cNvGraphicFramePr>
            <a:graphicFrameLocks noGrp="1"/>
          </p:cNvGraphicFramePr>
          <p:nvPr>
            <p:extLst>
              <p:ext uri="{D42A27DB-BD31-4B8C-83A1-F6EECF244321}">
                <p14:modId xmlns:p14="http://schemas.microsoft.com/office/powerpoint/2010/main" val="3162563154"/>
              </p:ext>
            </p:extLst>
          </p:nvPr>
        </p:nvGraphicFramePr>
        <p:xfrm>
          <a:off x="359994" y="6006893"/>
          <a:ext cx="1932555" cy="1611848"/>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611848">
                <a:tc>
                  <a:txBody>
                    <a:bodyPr/>
                    <a:lstStyle/>
                    <a:p>
                      <a:pPr algn="l">
                        <a:lnSpc>
                          <a:spcPct val="100000"/>
                        </a:lnSpc>
                      </a:pPr>
                      <a:r>
                        <a:rPr lang="es-MX" sz="1300" b="1" kern="1200" dirty="0">
                          <a:solidFill>
                            <a:schemeClr val="tx1">
                              <a:lumMod val="75000"/>
                              <a:lumOff val="25000"/>
                            </a:schemeClr>
                          </a:solidFill>
                          <a:latin typeface="+mn-lt"/>
                          <a:ea typeface="+mn-ea"/>
                          <a:cs typeface="Arial" panose="020B0604020202020204" pitchFamily="34" charset="0"/>
                        </a:rPr>
                        <a:t>¿Cuáles son las hipótesis frente al problema?</a:t>
                      </a:r>
                    </a:p>
                    <a:p>
                      <a:pPr marL="0" algn="l" defTabSz="685800" rtl="0" eaLnBrk="1" latinLnBrk="0" hangingPunct="1">
                        <a:lnSpc>
                          <a:spcPct val="100000"/>
                        </a:lnSpc>
                      </a:pPr>
                      <a:r>
                        <a:rPr lang="es-MX" sz="1100" b="0" kern="1200" dirty="0">
                          <a:solidFill>
                            <a:schemeClr val="bg2">
                              <a:lumMod val="25000"/>
                            </a:schemeClr>
                          </a:solidFill>
                          <a:latin typeface="+mn-lt"/>
                          <a:ea typeface="+mn-ea"/>
                          <a:cs typeface="Arial" panose="020B0604020202020204" pitchFamily="34" charset="0"/>
                        </a:rPr>
                        <a:t>Describe brevemente las causas asociadas al problema</a:t>
                      </a:r>
                      <a:endParaRPr lang="es-CO" sz="1100" b="0" kern="1200" dirty="0">
                        <a:solidFill>
                          <a:schemeClr val="bg2">
                            <a:lumMod val="25000"/>
                          </a:schemeClr>
                        </a:solidFill>
                        <a:latin typeface="+mn-lt"/>
                        <a:ea typeface="+mn-ea"/>
                        <a:cs typeface="Arial" panose="020B0604020202020204" pitchFamily="34" charset="0"/>
                      </a:endParaRPr>
                    </a:p>
                  </a:txBody>
                  <a:tcPr marT="45721" marB="45721"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0376624"/>
                  </a:ext>
                </a:extLst>
              </a:tr>
            </a:tbl>
          </a:graphicData>
        </a:graphic>
      </p:graphicFrame>
      <p:sp>
        <p:nvSpPr>
          <p:cNvPr id="10" name="Rectángulo 9">
            <a:extLst>
              <a:ext uri="{FF2B5EF4-FFF2-40B4-BE49-F238E27FC236}">
                <a16:creationId xmlns:a16="http://schemas.microsoft.com/office/drawing/2014/main" id="{24EFC18D-8118-0CBA-BC55-22EA33CCBE0E}"/>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3" name="Elipse 12">
            <a:extLst>
              <a:ext uri="{FF2B5EF4-FFF2-40B4-BE49-F238E27FC236}">
                <a16:creationId xmlns:a16="http://schemas.microsoft.com/office/drawing/2014/main" id="{C28582F6-F5F1-96EA-3D18-58EE341F15A3}"/>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15" name="Gráfico 14">
            <a:extLst>
              <a:ext uri="{FF2B5EF4-FFF2-40B4-BE49-F238E27FC236}">
                <a16:creationId xmlns:a16="http://schemas.microsoft.com/office/drawing/2014/main" id="{534E8D6F-4912-3EC2-0B33-7B07C46C60C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55" y="174657"/>
            <a:ext cx="572031" cy="511044"/>
          </a:xfrm>
          <a:prstGeom prst="rect">
            <a:avLst/>
          </a:prstGeom>
        </p:spPr>
      </p:pic>
      <p:sp>
        <p:nvSpPr>
          <p:cNvPr id="21" name="Rectángulo 20">
            <a:extLst>
              <a:ext uri="{FF2B5EF4-FFF2-40B4-BE49-F238E27FC236}">
                <a16:creationId xmlns:a16="http://schemas.microsoft.com/office/drawing/2014/main" id="{18ABF3B0-F3A0-B8D4-CD84-511A2E6E7D64}"/>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4" name="Gráfico 23">
            <a:extLst>
              <a:ext uri="{FF2B5EF4-FFF2-40B4-BE49-F238E27FC236}">
                <a16:creationId xmlns:a16="http://schemas.microsoft.com/office/drawing/2014/main" id="{2157E61D-CAF6-7F7C-E744-2D6BDEDC607E}"/>
              </a:ext>
            </a:extLst>
          </p:cNvPr>
          <p:cNvPicPr/>
          <p:nvPr/>
        </p:nvPicPr>
        <p:blipFill>
          <a:blip r:embed="rId6">
            <a:extLst>
              <a:ext uri="{96DAC541-7B7A-43D3-8B79-37D633B846F1}">
                <asvg:svgBlip xmlns:asvg="http://schemas.microsoft.com/office/drawing/2016/SVG/main" r:embed="rId7"/>
              </a:ext>
            </a:extLst>
          </a:blip>
          <a:stretch>
            <a:fillRect/>
          </a:stretch>
        </p:blipFill>
        <p:spPr>
          <a:xfrm>
            <a:off x="5161463" y="8823278"/>
            <a:ext cx="1483872" cy="280927"/>
          </a:xfrm>
          <a:prstGeom prst="rect">
            <a:avLst/>
          </a:prstGeom>
        </p:spPr>
      </p:pic>
      <p:pic>
        <p:nvPicPr>
          <p:cNvPr id="27" name="Imagen 26">
            <a:extLst>
              <a:ext uri="{FF2B5EF4-FFF2-40B4-BE49-F238E27FC236}">
                <a16:creationId xmlns:a16="http://schemas.microsoft.com/office/drawing/2014/main" id="{75E2F05D-4984-BF93-BBD3-70B749F77DA8}"/>
              </a:ext>
            </a:extLst>
          </p:cNvPr>
          <p:cNvPicPr>
            <a:picLocks noChangeAspect="1"/>
          </p:cNvPicPr>
          <p:nvPr/>
        </p:nvPicPr>
        <p:blipFill>
          <a:blip r:embed="rId8"/>
          <a:stretch>
            <a:fillRect/>
          </a:stretch>
        </p:blipFill>
        <p:spPr>
          <a:xfrm>
            <a:off x="4628022" y="232786"/>
            <a:ext cx="2019553" cy="140205"/>
          </a:xfrm>
          <a:prstGeom prst="rect">
            <a:avLst/>
          </a:prstGeom>
        </p:spPr>
      </p:pic>
      <p:pic>
        <p:nvPicPr>
          <p:cNvPr id="34" name="Imagen 33">
            <a:extLst>
              <a:ext uri="{FF2B5EF4-FFF2-40B4-BE49-F238E27FC236}">
                <a16:creationId xmlns:a16="http://schemas.microsoft.com/office/drawing/2014/main" id="{BFA8C671-C860-7AAB-441E-74B850E17C2E}"/>
              </a:ext>
            </a:extLst>
          </p:cNvPr>
          <p:cNvPicPr>
            <a:picLocks noChangeAspect="1"/>
          </p:cNvPicPr>
          <p:nvPr/>
        </p:nvPicPr>
        <p:blipFill>
          <a:blip r:embed="rId9"/>
          <a:stretch>
            <a:fillRect/>
          </a:stretch>
        </p:blipFill>
        <p:spPr>
          <a:xfrm>
            <a:off x="201284" y="8857397"/>
            <a:ext cx="1134967" cy="243207"/>
          </a:xfrm>
          <a:prstGeom prst="rect">
            <a:avLst/>
          </a:prstGeom>
        </p:spPr>
      </p:pic>
      <p:sp>
        <p:nvSpPr>
          <p:cNvPr id="37" name="Rectángulo: esquinas superiores redondeadas 36">
            <a:extLst>
              <a:ext uri="{FF2B5EF4-FFF2-40B4-BE49-F238E27FC236}">
                <a16:creationId xmlns:a16="http://schemas.microsoft.com/office/drawing/2014/main" id="{69D4129D-0F1C-D81C-8505-F802274CA29E}"/>
              </a:ext>
            </a:extLst>
          </p:cNvPr>
          <p:cNvSpPr/>
          <p:nvPr/>
        </p:nvSpPr>
        <p:spPr>
          <a:xfrm rot="5400000">
            <a:off x="1285948" y="-332443"/>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CuadroTexto 37">
            <a:extLst>
              <a:ext uri="{FF2B5EF4-FFF2-40B4-BE49-F238E27FC236}">
                <a16:creationId xmlns:a16="http://schemas.microsoft.com/office/drawing/2014/main" id="{C9DE28A0-4D83-2E65-6B56-6EBD2560D278}"/>
              </a:ext>
            </a:extLst>
          </p:cNvPr>
          <p:cNvSpPr txBox="1"/>
          <p:nvPr/>
        </p:nvSpPr>
        <p:spPr>
          <a:xfrm>
            <a:off x="531233" y="960969"/>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EL RETO</a:t>
            </a:r>
          </a:p>
        </p:txBody>
      </p:sp>
    </p:spTree>
    <p:extLst>
      <p:ext uri="{BB962C8B-B14F-4D97-AF65-F5344CB8AC3E}">
        <p14:creationId xmlns:p14="http://schemas.microsoft.com/office/powerpoint/2010/main" val="4204458980"/>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p:cNvGrpSpPr/>
        <p:nvPr/>
      </p:nvGrpSpPr>
      <p:grpSpPr>
        <a:xfrm>
          <a:off x="0" y="0"/>
          <a:ext cx="0" cy="0"/>
          <a:chOff x="0" y="0"/>
          <a:chExt cx="0" cy="0"/>
        </a:xfrm>
      </p:grpSpPr>
      <p:sp>
        <p:nvSpPr>
          <p:cNvPr id="52" name="Rectángulo: esquinas redondeadas 51">
            <a:extLst>
              <a:ext uri="{FF2B5EF4-FFF2-40B4-BE49-F238E27FC236}">
                <a16:creationId xmlns:a16="http://schemas.microsoft.com/office/drawing/2014/main" id="{DCCF3F7A-1521-AA27-C06A-F8AC91FB1A68}"/>
              </a:ext>
            </a:extLst>
          </p:cNvPr>
          <p:cNvSpPr/>
          <p:nvPr/>
        </p:nvSpPr>
        <p:spPr>
          <a:xfrm>
            <a:off x="363220" y="6780225"/>
            <a:ext cx="1932555" cy="1593785"/>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51" name="Rectángulo: esquinas redondeadas 50">
            <a:extLst>
              <a:ext uri="{FF2B5EF4-FFF2-40B4-BE49-F238E27FC236}">
                <a16:creationId xmlns:a16="http://schemas.microsoft.com/office/drawing/2014/main" id="{F7D0A9C8-C5AA-0890-40A1-C8E8700947B0}"/>
              </a:ext>
            </a:extLst>
          </p:cNvPr>
          <p:cNvSpPr/>
          <p:nvPr/>
        </p:nvSpPr>
        <p:spPr>
          <a:xfrm>
            <a:off x="363221" y="5213736"/>
            <a:ext cx="1932555" cy="1375482"/>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50" name="Rectángulo: esquinas redondeadas 49">
            <a:extLst>
              <a:ext uri="{FF2B5EF4-FFF2-40B4-BE49-F238E27FC236}">
                <a16:creationId xmlns:a16="http://schemas.microsoft.com/office/drawing/2014/main" id="{CF461E2A-3C86-7DD6-D596-D9C976D1BAB2}"/>
              </a:ext>
            </a:extLst>
          </p:cNvPr>
          <p:cNvSpPr/>
          <p:nvPr/>
        </p:nvSpPr>
        <p:spPr>
          <a:xfrm>
            <a:off x="350233" y="1460434"/>
            <a:ext cx="1919566" cy="3560943"/>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6226C14A-2B1E-083B-AD9A-D719A010BEC9}"/>
              </a:ext>
            </a:extLst>
          </p:cNvPr>
          <p:cNvGraphicFramePr>
            <a:graphicFrameLocks noGrp="1"/>
          </p:cNvGraphicFramePr>
          <p:nvPr>
            <p:extLst>
              <p:ext uri="{D42A27DB-BD31-4B8C-83A1-F6EECF244321}">
                <p14:modId xmlns:p14="http://schemas.microsoft.com/office/powerpoint/2010/main" val="1725809864"/>
              </p:ext>
            </p:extLst>
          </p:nvPr>
        </p:nvGraphicFramePr>
        <p:xfrm>
          <a:off x="359994" y="2579109"/>
          <a:ext cx="1932555" cy="153576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535762">
                <a:tc>
                  <a:txBody>
                    <a:bodyPr/>
                    <a:lstStyle/>
                    <a:p>
                      <a:pPr>
                        <a:lnSpc>
                          <a:spcPct val="100000"/>
                        </a:lnSpc>
                      </a:pPr>
                      <a:r>
                        <a:rPr lang="es-MX" sz="1300" b="1" kern="1200" dirty="0">
                          <a:solidFill>
                            <a:schemeClr val="tx1">
                              <a:lumMod val="75000"/>
                              <a:lumOff val="25000"/>
                            </a:schemeClr>
                          </a:solidFill>
                          <a:latin typeface="+mn-lt"/>
                          <a:ea typeface="+mn-ea"/>
                          <a:cs typeface="Arial" panose="020B0604020202020204" pitchFamily="34" charset="0"/>
                        </a:rPr>
                        <a:t>¿Cuál es el alcance del reto?</a:t>
                      </a:r>
                    </a:p>
                    <a:p>
                      <a:pPr>
                        <a:lnSpc>
                          <a:spcPct val="100000"/>
                        </a:lnSpc>
                      </a:pPr>
                      <a:r>
                        <a:rPr lang="es-MX" sz="1100" b="0" kern="1200" dirty="0">
                          <a:solidFill>
                            <a:schemeClr val="bg2">
                              <a:lumMod val="25000"/>
                            </a:schemeClr>
                          </a:solidFill>
                          <a:latin typeface="+mn-lt"/>
                          <a:ea typeface="+mn-ea"/>
                          <a:cs typeface="Arial" panose="020B0604020202020204" pitchFamily="34" charset="0"/>
                        </a:rPr>
                        <a:t>Explique brevemente cuál es el impacto o cambios que desea generar teniendo en cuenta tiempos y personas</a:t>
                      </a:r>
                    </a:p>
                  </a:txBody>
                  <a:tcPr marT="45721" marB="45721"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4872568"/>
                  </a:ext>
                </a:extLst>
              </a:tr>
            </a:tbl>
          </a:graphicData>
        </a:graphic>
      </p:graphicFrame>
      <p:sp>
        <p:nvSpPr>
          <p:cNvPr id="34" name="Rectángulo: esquinas redondeadas 33">
            <a:extLst>
              <a:ext uri="{FF2B5EF4-FFF2-40B4-BE49-F238E27FC236}">
                <a16:creationId xmlns:a16="http://schemas.microsoft.com/office/drawing/2014/main" id="{B831B16C-3BC9-A248-2724-82C3C684C30E}"/>
              </a:ext>
            </a:extLst>
          </p:cNvPr>
          <p:cNvSpPr/>
          <p:nvPr/>
        </p:nvSpPr>
        <p:spPr>
          <a:xfrm>
            <a:off x="347013" y="1464934"/>
            <a:ext cx="6163976" cy="3569432"/>
          </a:xfrm>
          <a:prstGeom prst="roundRect">
            <a:avLst>
              <a:gd name="adj" fmla="val 3050"/>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5" name="Rectángulo: esquinas redondeadas 34">
            <a:extLst>
              <a:ext uri="{FF2B5EF4-FFF2-40B4-BE49-F238E27FC236}">
                <a16:creationId xmlns:a16="http://schemas.microsoft.com/office/drawing/2014/main" id="{19F19D4D-47AE-BA18-F770-6450F321F20C}"/>
              </a:ext>
            </a:extLst>
          </p:cNvPr>
          <p:cNvSpPr/>
          <p:nvPr/>
        </p:nvSpPr>
        <p:spPr>
          <a:xfrm>
            <a:off x="360001" y="5215088"/>
            <a:ext cx="6138000" cy="1374127"/>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6" name="Rectángulo: esquinas redondeadas 35">
            <a:extLst>
              <a:ext uri="{FF2B5EF4-FFF2-40B4-BE49-F238E27FC236}">
                <a16:creationId xmlns:a16="http://schemas.microsoft.com/office/drawing/2014/main" id="{6D10BFFC-E0E5-F127-A6BB-25F7CAF80850}"/>
              </a:ext>
            </a:extLst>
          </p:cNvPr>
          <p:cNvSpPr/>
          <p:nvPr/>
        </p:nvSpPr>
        <p:spPr>
          <a:xfrm>
            <a:off x="360001" y="6781577"/>
            <a:ext cx="6138000" cy="1593785"/>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 name="CuadroTexto 3"/>
          <p:cNvSpPr txBox="1"/>
          <p:nvPr/>
        </p:nvSpPr>
        <p:spPr>
          <a:xfrm>
            <a:off x="2259559" y="1409335"/>
            <a:ext cx="4241662" cy="3808735"/>
          </a:xfrm>
          <a:prstGeom prst="rect">
            <a:avLst/>
          </a:prstGeom>
          <a:noFill/>
        </p:spPr>
        <p:txBody>
          <a:bodyPr wrap="square" lIns="91440" tIns="45720" rIns="91440" bIns="45720" rtlCol="0" anchor="t">
            <a:spAutoFit/>
          </a:bodyPr>
          <a:lstStyle/>
          <a:p>
            <a:pPr algn="just"/>
            <a:r>
              <a:rPr lang="es-CO" sz="1040" dirty="0">
                <a:cs typeface="Arial"/>
              </a:rPr>
              <a:t>El reto busca mejorar y/o adaptar una solución digital que permita disponer un </a:t>
            </a:r>
            <a:r>
              <a:rPr lang="es-CO" sz="1040" dirty="0">
                <a:ea typeface="+mn-lt"/>
                <a:cs typeface="+mn-lt"/>
              </a:rPr>
              <a:t>sistema gamificado e interactivo de acceso libre que integre la IA u otras tecnologías</a:t>
            </a:r>
            <a:r>
              <a:rPr lang="es-CO" sz="1040" dirty="0">
                <a:ea typeface="+mn-lt"/>
                <a:cs typeface="Arial"/>
              </a:rPr>
              <a:t>, con el propósito de </a:t>
            </a:r>
            <a:r>
              <a:rPr lang="es-CO" sz="1040" dirty="0">
                <a:ea typeface="+mn-lt"/>
                <a:cs typeface="+mn-lt"/>
              </a:rPr>
              <a:t>para el fortalecimiento de competencias asociadas con el</a:t>
            </a:r>
            <a:r>
              <a:rPr lang="es-CO" sz="1040" dirty="0"/>
              <a:t> análisis y la resolución de problemas </a:t>
            </a:r>
            <a:r>
              <a:rPr lang="es-CO" sz="1040" dirty="0">
                <a:ea typeface="+mn-lt"/>
                <a:cs typeface="+mn-lt"/>
              </a:rPr>
              <a:t>que se asocian a las pruebas Saber 11</a:t>
            </a:r>
            <a:r>
              <a:rPr lang="es-CO" sz="1040" dirty="0">
                <a:ea typeface="+mn-lt"/>
                <a:cs typeface="Arial"/>
              </a:rPr>
              <a:t>, que permita conectar los progresos de los jóvenes con el ecosistema de aprendizaje digital Academia Atenea</a:t>
            </a:r>
            <a:r>
              <a:rPr lang="es-CO" sz="1040" dirty="0">
                <a:cs typeface="Arial"/>
              </a:rPr>
              <a:t>. El impacto esperado incluye:</a:t>
            </a:r>
            <a:endParaRPr lang="es-CO" sz="1040" dirty="0"/>
          </a:p>
          <a:p>
            <a:pPr algn="just"/>
            <a:endParaRPr lang="es-CO" sz="1040" dirty="0">
              <a:cs typeface="Arial"/>
            </a:endParaRPr>
          </a:p>
          <a:p>
            <a:pPr algn="just"/>
            <a:r>
              <a:rPr lang="es-CO" sz="1040" dirty="0">
                <a:cs typeface="Arial"/>
              </a:rPr>
              <a:t>-</a:t>
            </a:r>
            <a:r>
              <a:rPr lang="es-CO" sz="1040" dirty="0"/>
              <a:t>Disposición de un entono digital abierto que promueva desde la gamificación y contenidos interactivos actividades para el fortalecimiento de competencias como interpretación y representación; argumentación; y formulación y ejecución que despliegan habilidades de análisis y resolución de problemas como las que se asocian a las pruebas Saber 11. </a:t>
            </a:r>
            <a:endParaRPr lang="es-CO" sz="1040" dirty="0">
              <a:cs typeface="Arial"/>
            </a:endParaRPr>
          </a:p>
          <a:p>
            <a:pPr algn="just"/>
            <a:r>
              <a:rPr lang="es-CO" sz="1040" dirty="0">
                <a:cs typeface="Arial"/>
              </a:rPr>
              <a:t>-Articulación efectiva entre la solución digital y el ecosistema de Academia Atenea </a:t>
            </a:r>
          </a:p>
          <a:p>
            <a:pPr algn="just"/>
            <a:r>
              <a:rPr lang="es-CO" sz="1040" dirty="0">
                <a:cs typeface="Arial"/>
              </a:rPr>
              <a:t>-Promoción de nuevos escenarios de aprendizaje adaptativo que complemente los espacios  escolares de educación media para que los jóvenes logren desarrollar sus competencias para mejorar el desempeño en pruebas Saber 11 y pruebas Pisa para un mejor tránsito a la educación posmedia.</a:t>
            </a:r>
          </a:p>
          <a:p>
            <a:pPr algn="just"/>
            <a:r>
              <a:rPr lang="es-CO" sz="1040" dirty="0">
                <a:cs typeface="Arial"/>
              </a:rPr>
              <a:t>-Monitoreo a los logros y avances progresivos de los jóvenes en el desarrollo de las rutas de fortalecimiento de matemáticas.</a:t>
            </a:r>
          </a:p>
        </p:txBody>
      </p:sp>
      <p:sp>
        <p:nvSpPr>
          <p:cNvPr id="10" name="CuadroTexto 9"/>
          <p:cNvSpPr txBox="1"/>
          <p:nvPr/>
        </p:nvSpPr>
        <p:spPr>
          <a:xfrm>
            <a:off x="2362772" y="5462061"/>
            <a:ext cx="4102245" cy="1107996"/>
          </a:xfrm>
          <a:prstGeom prst="rect">
            <a:avLst/>
          </a:prstGeom>
          <a:noFill/>
        </p:spPr>
        <p:txBody>
          <a:bodyPr wrap="square" lIns="91440" tIns="45720" rIns="91440" bIns="45720" rtlCol="0" anchor="t">
            <a:spAutoFit/>
          </a:bodyPr>
          <a:lstStyle/>
          <a:p>
            <a:r>
              <a:rPr lang="es-MX" sz="1100" dirty="0">
                <a:cs typeface="Arial"/>
              </a:rPr>
              <a:t>-Jóvenes de educación media</a:t>
            </a:r>
            <a:endParaRPr lang="es-ES" dirty="0"/>
          </a:p>
          <a:p>
            <a:r>
              <a:rPr lang="es-MX" sz="1100" dirty="0">
                <a:cs typeface="Arial"/>
              </a:rPr>
              <a:t>-Jóvenes en proceso de tránsito a la educación posmedia.</a:t>
            </a:r>
            <a:endParaRPr lang="es-MX" dirty="0"/>
          </a:p>
          <a:p>
            <a:r>
              <a:rPr lang="es-MX" sz="1100" dirty="0">
                <a:cs typeface="Arial"/>
              </a:rPr>
              <a:t>-Jóvenes en proceso de preparación para pruebas Saber 11.</a:t>
            </a:r>
            <a:endParaRPr lang="es-MX" dirty="0"/>
          </a:p>
          <a:p>
            <a:r>
              <a:rPr lang="es-MX" sz="1100" dirty="0">
                <a:cs typeface="Arial"/>
              </a:rPr>
              <a:t>-Jóvenes vinculados a procesos de validación del bachillerato.</a:t>
            </a:r>
          </a:p>
          <a:p>
            <a:r>
              <a:rPr lang="es-MX" sz="1100" dirty="0">
                <a:cs typeface="Arial"/>
              </a:rPr>
              <a:t>- </a:t>
            </a:r>
            <a:r>
              <a:rPr lang="es-ES" sz="1100" dirty="0">
                <a:cs typeface="Arial"/>
              </a:rPr>
              <a:t>Jóvenes en educación superior que presentan rezagos en sus competencias en el área de matemáticas</a:t>
            </a:r>
            <a:r>
              <a:rPr lang="es-MX" sz="1100" dirty="0">
                <a:cs typeface="Arial"/>
              </a:rPr>
              <a:t> </a:t>
            </a:r>
          </a:p>
        </p:txBody>
      </p:sp>
      <p:sp>
        <p:nvSpPr>
          <p:cNvPr id="13" name="CuadroTexto 12">
            <a:extLst>
              <a:ext uri="{FF2B5EF4-FFF2-40B4-BE49-F238E27FC236}">
                <a16:creationId xmlns:a16="http://schemas.microsoft.com/office/drawing/2014/main" id="{0495D7AD-42C1-D091-8DE2-39CF425CA84E}"/>
              </a:ext>
            </a:extLst>
          </p:cNvPr>
          <p:cNvSpPr txBox="1"/>
          <p:nvPr/>
        </p:nvSpPr>
        <p:spPr>
          <a:xfrm>
            <a:off x="392983" y="5652855"/>
            <a:ext cx="1866576" cy="492443"/>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dirty="0">
                <a:solidFill>
                  <a:schemeClr val="tx1">
                    <a:lumMod val="75000"/>
                    <a:lumOff val="25000"/>
                  </a:schemeClr>
                </a:solidFill>
                <a:cs typeface="Arial" panose="020B0604020202020204" pitchFamily="34" charset="0"/>
              </a:rPr>
              <a:t>¿A quiénes afecta el problema? </a:t>
            </a:r>
          </a:p>
        </p:txBody>
      </p:sp>
      <p:sp>
        <p:nvSpPr>
          <p:cNvPr id="14" name="CuadroTexto 13">
            <a:extLst>
              <a:ext uri="{FF2B5EF4-FFF2-40B4-BE49-F238E27FC236}">
                <a16:creationId xmlns:a16="http://schemas.microsoft.com/office/drawing/2014/main" id="{0BDCA190-5072-3F06-7FF4-BE506ADB21D8}"/>
              </a:ext>
            </a:extLst>
          </p:cNvPr>
          <p:cNvSpPr txBox="1"/>
          <p:nvPr/>
        </p:nvSpPr>
        <p:spPr>
          <a:xfrm>
            <a:off x="359994" y="6828475"/>
            <a:ext cx="1932554" cy="1231106"/>
          </a:xfrm>
          <a:prstGeom prst="rect">
            <a:avLst/>
          </a:prstGeom>
          <a:solidFill>
            <a:srgbClr val="FAF7D4"/>
          </a:solidFill>
        </p:spPr>
        <p:txBody>
          <a:bodyPr wrap="square">
            <a:spAutoFit/>
          </a:bodyPr>
          <a:lstStyle/>
          <a:p>
            <a:pPr>
              <a:lnSpc>
                <a:spcPct val="100000"/>
              </a:lnSpc>
            </a:pPr>
            <a:r>
              <a:rPr lang="es-MX" sz="1300" b="1" kern="1200" dirty="0">
                <a:solidFill>
                  <a:schemeClr val="tx1">
                    <a:lumMod val="75000"/>
                    <a:lumOff val="25000"/>
                  </a:schemeClr>
                </a:solidFill>
                <a:ea typeface="+mn-ea"/>
                <a:cs typeface="Arial" panose="020B0604020202020204" pitchFamily="34" charset="0"/>
              </a:rPr>
              <a:t>¿Con qué datos o información cuentan para la resolución del reto? </a:t>
            </a:r>
          </a:p>
          <a:p>
            <a:pPr>
              <a:lnSpc>
                <a:spcPct val="100000"/>
              </a:lnSpc>
            </a:pPr>
            <a:r>
              <a:rPr lang="es-MX" sz="1100" kern="1200" dirty="0">
                <a:solidFill>
                  <a:schemeClr val="bg2">
                    <a:lumMod val="25000"/>
                  </a:schemeClr>
                </a:solidFill>
                <a:latin typeface="Aptos" panose="020B0004020202020204" pitchFamily="34" charset="0"/>
                <a:cs typeface="Arial" panose="020B0604020202020204" pitchFamily="34" charset="0"/>
              </a:rPr>
              <a:t>Describa hechos relevantes al reto o cifras asociadas </a:t>
            </a:r>
          </a:p>
        </p:txBody>
      </p:sp>
      <p:sp>
        <p:nvSpPr>
          <p:cNvPr id="3" name="CuadroTexto 2">
            <a:extLst>
              <a:ext uri="{FF2B5EF4-FFF2-40B4-BE49-F238E27FC236}">
                <a16:creationId xmlns:a16="http://schemas.microsoft.com/office/drawing/2014/main" id="{40F14436-FA19-9ADE-D9DA-50935EAFB605}"/>
              </a:ext>
            </a:extLst>
          </p:cNvPr>
          <p:cNvSpPr txBox="1"/>
          <p:nvPr/>
        </p:nvSpPr>
        <p:spPr>
          <a:xfrm>
            <a:off x="138956" y="1087792"/>
            <a:ext cx="2012577" cy="284693"/>
          </a:xfrm>
          <a:prstGeom prst="rect">
            <a:avLst/>
          </a:prstGeom>
          <a:noFill/>
        </p:spPr>
        <p:txBody>
          <a:bodyPr wrap="square" rtlCol="0">
            <a:spAutoFit/>
          </a:bodyPr>
          <a:lstStyle/>
          <a:p>
            <a:pPr algn="ctr">
              <a:lnSpc>
                <a:spcPts val="1500"/>
              </a:lnSpc>
            </a:pPr>
            <a:r>
              <a:rPr lang="es-MX" sz="1300" b="1">
                <a:solidFill>
                  <a:schemeClr val="bg1"/>
                </a:solidFill>
                <a:latin typeface="Aptos ExtraBold" panose="020B0004020202020204" pitchFamily="34" charset="0"/>
              </a:rPr>
              <a:t>SOBRE EL RETO</a:t>
            </a:r>
          </a:p>
        </p:txBody>
      </p:sp>
      <p:sp>
        <p:nvSpPr>
          <p:cNvPr id="16" name="Rectángulo 15">
            <a:extLst>
              <a:ext uri="{FF2B5EF4-FFF2-40B4-BE49-F238E27FC236}">
                <a16:creationId xmlns:a16="http://schemas.microsoft.com/office/drawing/2014/main" id="{2D260452-2399-D4EE-23B7-C94DEF916812}"/>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9" name="Elipse 18">
            <a:extLst>
              <a:ext uri="{FF2B5EF4-FFF2-40B4-BE49-F238E27FC236}">
                <a16:creationId xmlns:a16="http://schemas.microsoft.com/office/drawing/2014/main" id="{87897A10-355F-34F5-27C8-A9EF151075B9}"/>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23" name="Gráfico 22">
            <a:extLst>
              <a:ext uri="{FF2B5EF4-FFF2-40B4-BE49-F238E27FC236}">
                <a16:creationId xmlns:a16="http://schemas.microsoft.com/office/drawing/2014/main" id="{DF1835F3-DEE7-315D-9338-92DF07A7067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55" y="174657"/>
            <a:ext cx="572031" cy="511044"/>
          </a:xfrm>
          <a:prstGeom prst="rect">
            <a:avLst/>
          </a:prstGeom>
        </p:spPr>
      </p:pic>
      <p:sp>
        <p:nvSpPr>
          <p:cNvPr id="26" name="Rectángulo 25">
            <a:extLst>
              <a:ext uri="{FF2B5EF4-FFF2-40B4-BE49-F238E27FC236}">
                <a16:creationId xmlns:a16="http://schemas.microsoft.com/office/drawing/2014/main" id="{EB2033F4-5DE7-03AD-B998-361350CC73C4}"/>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30" name="Gráfico 29">
            <a:extLst>
              <a:ext uri="{FF2B5EF4-FFF2-40B4-BE49-F238E27FC236}">
                <a16:creationId xmlns:a16="http://schemas.microsoft.com/office/drawing/2014/main" id="{0F17BC13-D4A8-4D50-9351-A99B7FA0A3A5}"/>
              </a:ext>
            </a:extLst>
          </p:cNvPr>
          <p:cNvPicPr/>
          <p:nvPr/>
        </p:nvPicPr>
        <p:blipFill>
          <a:blip r:embed="rId6">
            <a:extLst>
              <a:ext uri="{96DAC541-7B7A-43D3-8B79-37D633B846F1}">
                <asvg:svgBlip xmlns:asvg="http://schemas.microsoft.com/office/drawing/2016/SVG/main" r:embed="rId7"/>
              </a:ext>
            </a:extLst>
          </a:blip>
          <a:stretch>
            <a:fillRect/>
          </a:stretch>
        </p:blipFill>
        <p:spPr>
          <a:xfrm>
            <a:off x="5161463" y="8823278"/>
            <a:ext cx="1483872" cy="280927"/>
          </a:xfrm>
          <a:prstGeom prst="rect">
            <a:avLst/>
          </a:prstGeom>
        </p:spPr>
      </p:pic>
      <p:pic>
        <p:nvPicPr>
          <p:cNvPr id="32" name="Imagen 31">
            <a:extLst>
              <a:ext uri="{FF2B5EF4-FFF2-40B4-BE49-F238E27FC236}">
                <a16:creationId xmlns:a16="http://schemas.microsoft.com/office/drawing/2014/main" id="{38792E0E-D229-4D0C-1A31-319757D81A95}"/>
              </a:ext>
            </a:extLst>
          </p:cNvPr>
          <p:cNvPicPr>
            <a:picLocks noChangeAspect="1"/>
          </p:cNvPicPr>
          <p:nvPr/>
        </p:nvPicPr>
        <p:blipFill>
          <a:blip r:embed="rId8"/>
          <a:stretch>
            <a:fillRect/>
          </a:stretch>
        </p:blipFill>
        <p:spPr>
          <a:xfrm>
            <a:off x="4628022" y="232786"/>
            <a:ext cx="2019553" cy="140205"/>
          </a:xfrm>
          <a:prstGeom prst="rect">
            <a:avLst/>
          </a:prstGeom>
        </p:spPr>
      </p:pic>
      <p:pic>
        <p:nvPicPr>
          <p:cNvPr id="37" name="Imagen 36">
            <a:extLst>
              <a:ext uri="{FF2B5EF4-FFF2-40B4-BE49-F238E27FC236}">
                <a16:creationId xmlns:a16="http://schemas.microsoft.com/office/drawing/2014/main" id="{25AC7FB0-6C9F-7B08-FF79-BFA5CD70F38C}"/>
              </a:ext>
            </a:extLst>
          </p:cNvPr>
          <p:cNvPicPr>
            <a:picLocks noChangeAspect="1"/>
          </p:cNvPicPr>
          <p:nvPr/>
        </p:nvPicPr>
        <p:blipFill>
          <a:blip r:embed="rId9"/>
          <a:stretch>
            <a:fillRect/>
          </a:stretch>
        </p:blipFill>
        <p:spPr>
          <a:xfrm>
            <a:off x="201284" y="8857397"/>
            <a:ext cx="1134967" cy="243207"/>
          </a:xfrm>
          <a:prstGeom prst="rect">
            <a:avLst/>
          </a:prstGeom>
        </p:spPr>
      </p:pic>
      <p:sp>
        <p:nvSpPr>
          <p:cNvPr id="39" name="Rectángulo: esquinas superiores redondeadas 38">
            <a:extLst>
              <a:ext uri="{FF2B5EF4-FFF2-40B4-BE49-F238E27FC236}">
                <a16:creationId xmlns:a16="http://schemas.microsoft.com/office/drawing/2014/main" id="{28C9A1E8-DD4D-53F1-FD22-7EBC74BC99EC}"/>
              </a:ext>
            </a:extLst>
          </p:cNvPr>
          <p:cNvSpPr/>
          <p:nvPr/>
        </p:nvSpPr>
        <p:spPr>
          <a:xfrm rot="5400000">
            <a:off x="1285948" y="-332443"/>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1" name="CuadroTexto 40">
            <a:extLst>
              <a:ext uri="{FF2B5EF4-FFF2-40B4-BE49-F238E27FC236}">
                <a16:creationId xmlns:a16="http://schemas.microsoft.com/office/drawing/2014/main" id="{6950EC01-1298-A7FB-2833-12ACD7B07CEB}"/>
              </a:ext>
            </a:extLst>
          </p:cNvPr>
          <p:cNvSpPr txBox="1"/>
          <p:nvPr/>
        </p:nvSpPr>
        <p:spPr>
          <a:xfrm>
            <a:off x="531233" y="960969"/>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EL RETO</a:t>
            </a:r>
          </a:p>
        </p:txBody>
      </p:sp>
      <p:sp>
        <p:nvSpPr>
          <p:cNvPr id="2" name="CuadroTexto 1">
            <a:extLst>
              <a:ext uri="{FF2B5EF4-FFF2-40B4-BE49-F238E27FC236}">
                <a16:creationId xmlns:a16="http://schemas.microsoft.com/office/drawing/2014/main" id="{BC2A878B-D2F6-C929-14D7-F07B8DFD2356}"/>
              </a:ext>
            </a:extLst>
          </p:cNvPr>
          <p:cNvSpPr txBox="1"/>
          <p:nvPr/>
        </p:nvSpPr>
        <p:spPr>
          <a:xfrm>
            <a:off x="2420448" y="7209155"/>
            <a:ext cx="4102245" cy="915635"/>
          </a:xfrm>
          <a:prstGeom prst="rect">
            <a:avLst/>
          </a:prstGeom>
          <a:noFill/>
        </p:spPr>
        <p:txBody>
          <a:bodyPr wrap="square" lIns="91440" tIns="45720" rIns="91440" bIns="45720" rtlCol="0" anchor="t">
            <a:spAutoFit/>
          </a:bodyPr>
          <a:lstStyle/>
          <a:p>
            <a:r>
              <a:rPr lang="es-MX" sz="1050" dirty="0">
                <a:cs typeface="Arial"/>
              </a:rPr>
              <a:t>-Resultados anuales pruebas Saber 11 2024 e históricos. </a:t>
            </a:r>
          </a:p>
          <a:p>
            <a:r>
              <a:rPr lang="es-MX" sz="1050" dirty="0">
                <a:cs typeface="Arial"/>
              </a:rPr>
              <a:t>-Resultados pruebas muestrales Pisa 2022. </a:t>
            </a:r>
          </a:p>
          <a:p>
            <a:r>
              <a:rPr lang="es-MX" sz="1050" dirty="0">
                <a:cs typeface="Arial"/>
              </a:rPr>
              <a:t>-Documentos de aprendizajes priorizados de la Secretaría de Educación del Distrito 2025.</a:t>
            </a:r>
          </a:p>
          <a:p>
            <a:r>
              <a:rPr lang="es-MX" sz="1050" dirty="0">
                <a:cs typeface="Arial"/>
              </a:rPr>
              <a:t>-</a:t>
            </a:r>
            <a:r>
              <a:rPr lang="es-CO" sz="1050" dirty="0"/>
              <a:t>Atenea en Cifras.</a:t>
            </a:r>
          </a:p>
        </p:txBody>
      </p:sp>
    </p:spTree>
    <p:extLst>
      <p:ext uri="{BB962C8B-B14F-4D97-AF65-F5344CB8AC3E}">
        <p14:creationId xmlns:p14="http://schemas.microsoft.com/office/powerpoint/2010/main" val="2410503960"/>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6609A6C5-01C0-D5F1-F851-E924B773FE5B}"/>
            </a:ext>
          </a:extLst>
        </p:cNvPr>
        <p:cNvGrpSpPr/>
        <p:nvPr/>
      </p:nvGrpSpPr>
      <p:grpSpPr>
        <a:xfrm>
          <a:off x="0" y="0"/>
          <a:ext cx="0" cy="0"/>
          <a:chOff x="0" y="0"/>
          <a:chExt cx="0" cy="0"/>
        </a:xfrm>
      </p:grpSpPr>
      <p:sp>
        <p:nvSpPr>
          <p:cNvPr id="30" name="Rectángulo: esquinas redondeadas 29">
            <a:extLst>
              <a:ext uri="{FF2B5EF4-FFF2-40B4-BE49-F238E27FC236}">
                <a16:creationId xmlns:a16="http://schemas.microsoft.com/office/drawing/2014/main" id="{73EDDB94-9153-0ADF-8D78-82D3E3FBCB46}"/>
              </a:ext>
            </a:extLst>
          </p:cNvPr>
          <p:cNvSpPr/>
          <p:nvPr/>
        </p:nvSpPr>
        <p:spPr>
          <a:xfrm>
            <a:off x="359994" y="928666"/>
            <a:ext cx="1932555" cy="2008575"/>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1" name="Rectángulo: esquinas redondeadas 30">
            <a:extLst>
              <a:ext uri="{FF2B5EF4-FFF2-40B4-BE49-F238E27FC236}">
                <a16:creationId xmlns:a16="http://schemas.microsoft.com/office/drawing/2014/main" id="{167ADEA0-A221-B2BF-71C9-4B1D396D3421}"/>
              </a:ext>
            </a:extLst>
          </p:cNvPr>
          <p:cNvSpPr/>
          <p:nvPr/>
        </p:nvSpPr>
        <p:spPr>
          <a:xfrm>
            <a:off x="359996" y="3032188"/>
            <a:ext cx="1932555" cy="1103571"/>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A9E21ECB-7E71-7F8E-82E2-CE983077529B}"/>
              </a:ext>
            </a:extLst>
          </p:cNvPr>
          <p:cNvGraphicFramePr>
            <a:graphicFrameLocks noGrp="1"/>
          </p:cNvGraphicFramePr>
          <p:nvPr>
            <p:extLst>
              <p:ext uri="{D42A27DB-BD31-4B8C-83A1-F6EECF244321}">
                <p14:modId xmlns:p14="http://schemas.microsoft.com/office/powerpoint/2010/main" val="2453588600"/>
              </p:ext>
            </p:extLst>
          </p:nvPr>
        </p:nvGraphicFramePr>
        <p:xfrm>
          <a:off x="360003" y="931569"/>
          <a:ext cx="1869937" cy="1823603"/>
        </p:xfrm>
        <a:graphic>
          <a:graphicData uri="http://schemas.openxmlformats.org/drawingml/2006/table">
            <a:tbl>
              <a:tblPr firstRow="1" bandRow="1">
                <a:tableStyleId>{5C22544A-7EE6-4342-B048-85BDC9FD1C3A}</a:tableStyleId>
              </a:tblPr>
              <a:tblGrid>
                <a:gridCol w="1869937">
                  <a:extLst>
                    <a:ext uri="{9D8B030D-6E8A-4147-A177-3AD203B41FA5}">
                      <a16:colId xmlns:a16="http://schemas.microsoft.com/office/drawing/2014/main" val="1268889158"/>
                    </a:ext>
                  </a:extLst>
                </a:gridCol>
              </a:tblGrid>
              <a:tr h="1823603">
                <a:tc>
                  <a:txBody>
                    <a:bodyPr/>
                    <a:lstStyle/>
                    <a:p>
                      <a:pPr>
                        <a:lnSpc>
                          <a:spcPct val="100000"/>
                        </a:lnSpc>
                      </a:pPr>
                      <a:r>
                        <a:rPr lang="es-MX" sz="1300" b="1" kern="1200" dirty="0">
                          <a:solidFill>
                            <a:schemeClr val="tx1">
                              <a:lumMod val="75000"/>
                              <a:lumOff val="25000"/>
                            </a:schemeClr>
                          </a:solidFill>
                          <a:latin typeface="+mn-lt"/>
                          <a:ea typeface="+mn-ea"/>
                          <a:cs typeface="Arial"/>
                        </a:rPr>
                        <a:t>¿Con qué indicadores quisiera medir el cambio esperado? </a:t>
                      </a:r>
                    </a:p>
                    <a:p>
                      <a:pPr>
                        <a:lnSpc>
                          <a:spcPct val="100000"/>
                        </a:lnSpc>
                      </a:pPr>
                      <a:r>
                        <a:rPr lang="es-MX" sz="1100" b="0" kern="1200" dirty="0">
                          <a:solidFill>
                            <a:schemeClr val="bg2">
                              <a:lumMod val="25000"/>
                            </a:schemeClr>
                          </a:solidFill>
                          <a:latin typeface="+mn-lt"/>
                          <a:ea typeface="+mn-ea"/>
                          <a:cs typeface="Arial"/>
                        </a:rPr>
                        <a:t>Indique los indicadores donde se evidenciaría un cambio en la situación problemática. </a:t>
                      </a:r>
                      <a:r>
                        <a:rPr lang="es-MX" sz="1100" b="0" kern="1200" dirty="0" err="1">
                          <a:solidFill>
                            <a:schemeClr val="bg2">
                              <a:lumMod val="25000"/>
                            </a:schemeClr>
                          </a:solidFill>
                          <a:latin typeface="+mn-lt"/>
                          <a:ea typeface="+mn-ea"/>
                          <a:cs typeface="Arial"/>
                        </a:rPr>
                        <a:t>Ej</a:t>
                      </a:r>
                      <a:r>
                        <a:rPr lang="es-MX" sz="1100" b="0" kern="1200" dirty="0">
                          <a:solidFill>
                            <a:schemeClr val="bg2">
                              <a:lumMod val="25000"/>
                            </a:schemeClr>
                          </a:solidFill>
                          <a:latin typeface="+mn-lt"/>
                          <a:ea typeface="+mn-ea"/>
                          <a:cs typeface="Arial"/>
                        </a:rPr>
                        <a:t>: tiempos de espera, número PQRS, número de atenciones... </a:t>
                      </a:r>
                    </a:p>
                  </a:txBody>
                  <a:tcPr marT="45721" marB="45721" anchor="ctr">
                    <a:lnL w="12700" cmpd="sng">
                      <a:noFill/>
                    </a:lnL>
                    <a:lnR w="57150" cap="flat" cmpd="sng" algn="ctr">
                      <a:noFill/>
                      <a:prstDash val="solid"/>
                      <a:round/>
                      <a:headEnd type="none" w="med" len="med"/>
                      <a:tailEnd type="none" w="med" len="med"/>
                    </a:lnR>
                    <a:lnT w="12700" cmpd="sng">
                      <a:noFill/>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4" name="Rectángulo: esquinas redondeadas 3">
            <a:extLst>
              <a:ext uri="{FF2B5EF4-FFF2-40B4-BE49-F238E27FC236}">
                <a16:creationId xmlns:a16="http://schemas.microsoft.com/office/drawing/2014/main" id="{8FB3D973-87C4-742C-54D2-58BB36158D48}"/>
              </a:ext>
            </a:extLst>
          </p:cNvPr>
          <p:cNvSpPr/>
          <p:nvPr/>
        </p:nvSpPr>
        <p:spPr>
          <a:xfrm>
            <a:off x="360001" y="928668"/>
            <a:ext cx="6138000" cy="2008575"/>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4" name="Rectángulo: esquinas redondeadas 13">
            <a:extLst>
              <a:ext uri="{FF2B5EF4-FFF2-40B4-BE49-F238E27FC236}">
                <a16:creationId xmlns:a16="http://schemas.microsoft.com/office/drawing/2014/main" id="{8A6FA775-598E-660E-1B79-B307B0EF7CA6}"/>
              </a:ext>
            </a:extLst>
          </p:cNvPr>
          <p:cNvSpPr/>
          <p:nvPr/>
        </p:nvSpPr>
        <p:spPr>
          <a:xfrm>
            <a:off x="360001" y="3032697"/>
            <a:ext cx="6138000" cy="1097381"/>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 name="CuadroTexto 2"/>
          <p:cNvSpPr txBox="1"/>
          <p:nvPr/>
        </p:nvSpPr>
        <p:spPr>
          <a:xfrm>
            <a:off x="2280785" y="1051910"/>
            <a:ext cx="4228980" cy="1938992"/>
          </a:xfrm>
          <a:prstGeom prst="rect">
            <a:avLst/>
          </a:prstGeom>
          <a:noFill/>
        </p:spPr>
        <p:txBody>
          <a:bodyPr wrap="square" lIns="91440" tIns="45720" rIns="91440" bIns="45720" rtlCol="0" anchor="t">
            <a:spAutoFit/>
          </a:bodyPr>
          <a:lstStyle/>
          <a:p>
            <a:pPr marL="171450" indent="-171450" algn="just">
              <a:buFont typeface="Arial"/>
              <a:buChar char="•"/>
            </a:pPr>
            <a:r>
              <a:rPr lang="es-CO" sz="1000" dirty="0"/>
              <a:t>Avances cualitativos (competencias que se fortalecen progresivamente) y cuantitativos (datos sobre los niveles complejidad que transitan los jóvenes) en el desarrollo de las competencias asociadas el análisis y la resolución de problemas en matemáticas.</a:t>
            </a:r>
            <a:endParaRPr lang="es-ES" sz="1000" dirty="0"/>
          </a:p>
          <a:p>
            <a:pPr marL="171450" indent="-171450" algn="just">
              <a:buFont typeface="Arial"/>
              <a:buChar char="•"/>
            </a:pPr>
            <a:r>
              <a:rPr lang="es-CO" sz="1000" dirty="0"/>
              <a:t>Tiempo promedio que le toma al joven desarrollar un ruta interactiva.</a:t>
            </a:r>
          </a:p>
          <a:p>
            <a:pPr marL="171450" indent="-171450" algn="just">
              <a:buFont typeface="Arial"/>
              <a:buChar char="•"/>
            </a:pPr>
            <a:r>
              <a:rPr lang="es-CO" sz="1000" dirty="0"/>
              <a:t>Métricas del sistema gamificado que puedan integrarse con Academia Atenea. </a:t>
            </a:r>
          </a:p>
          <a:p>
            <a:pPr marL="171450" indent="-171450" algn="just">
              <a:buFont typeface="Arial"/>
              <a:buChar char="•"/>
            </a:pPr>
            <a:r>
              <a:rPr lang="es-CO" sz="1000" dirty="0"/>
              <a:t>Cantidad de interacción de los jóvenes con la solución digital.</a:t>
            </a:r>
          </a:p>
          <a:p>
            <a:pPr marL="171450" indent="-171450" algn="just">
              <a:buFont typeface="Arial"/>
              <a:buChar char="•"/>
            </a:pPr>
            <a:r>
              <a:rPr lang="es-CO" sz="1000" dirty="0"/>
              <a:t>Número de usuarios que manifiestan resolver su necesidad </a:t>
            </a:r>
            <a:r>
              <a:rPr lang="es-CO" sz="1000" dirty="0">
                <a:ea typeface="+mn-lt"/>
                <a:cs typeface="+mn-lt"/>
              </a:rPr>
              <a:t>para el fortalecimiento de </a:t>
            </a:r>
            <a:r>
              <a:rPr lang="es-CO" sz="1000" dirty="0"/>
              <a:t>competencias asociadas con el</a:t>
            </a:r>
            <a:r>
              <a:rPr lang="es-CO" sz="1000" dirty="0">
                <a:ea typeface="+mn-lt"/>
                <a:cs typeface="+mn-lt"/>
              </a:rPr>
              <a:t> análisis y la resolución de problemas que se asocian con matemáticas en las pruebas Saber 11</a:t>
            </a:r>
            <a:r>
              <a:rPr lang="es-CO" sz="1000" dirty="0"/>
              <a:t>.</a:t>
            </a:r>
          </a:p>
        </p:txBody>
      </p:sp>
      <p:graphicFrame>
        <p:nvGraphicFramePr>
          <p:cNvPr id="16" name="Tabla 15">
            <a:extLst>
              <a:ext uri="{FF2B5EF4-FFF2-40B4-BE49-F238E27FC236}">
                <a16:creationId xmlns:a16="http://schemas.microsoft.com/office/drawing/2014/main" id="{B6EE6B20-14E0-5588-59D1-7B4363797ACE}"/>
              </a:ext>
            </a:extLst>
          </p:cNvPr>
          <p:cNvGraphicFramePr>
            <a:graphicFrameLocks noGrp="1"/>
          </p:cNvGraphicFramePr>
          <p:nvPr>
            <p:extLst>
              <p:ext uri="{D42A27DB-BD31-4B8C-83A1-F6EECF244321}">
                <p14:modId xmlns:p14="http://schemas.microsoft.com/office/powerpoint/2010/main" val="1692812102"/>
              </p:ext>
            </p:extLst>
          </p:nvPr>
        </p:nvGraphicFramePr>
        <p:xfrm>
          <a:off x="366727" y="3054828"/>
          <a:ext cx="1934418" cy="1061804"/>
        </p:xfrm>
        <a:graphic>
          <a:graphicData uri="http://schemas.openxmlformats.org/drawingml/2006/table">
            <a:tbl>
              <a:tblPr firstRow="1" bandRow="1">
                <a:tableStyleId>{5C22544A-7EE6-4342-B048-85BDC9FD1C3A}</a:tableStyleId>
              </a:tblPr>
              <a:tblGrid>
                <a:gridCol w="1934418">
                  <a:extLst>
                    <a:ext uri="{9D8B030D-6E8A-4147-A177-3AD203B41FA5}">
                      <a16:colId xmlns:a16="http://schemas.microsoft.com/office/drawing/2014/main" val="1268889158"/>
                    </a:ext>
                  </a:extLst>
                </a:gridCol>
              </a:tblGrid>
              <a:tr h="10618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200" b="1" kern="1200" dirty="0">
                          <a:solidFill>
                            <a:schemeClr val="tx1">
                              <a:lumMod val="75000"/>
                              <a:lumOff val="25000"/>
                            </a:schemeClr>
                          </a:solidFill>
                          <a:latin typeface="+mn-lt"/>
                          <a:ea typeface="+mn-ea"/>
                          <a:cs typeface="Arial" panose="020B0604020202020204" pitchFamily="34" charset="0"/>
                        </a:rPr>
                        <a:t>¿Cuenta con datos que permitan la construcción de la línea base para medirlos cambios esperados? ¿Cuáles?</a:t>
                      </a:r>
                    </a:p>
                  </a:txBody>
                  <a:tcPr marT="45721" marB="45721" anchor="ctr">
                    <a:lnL w="12700" cmpd="sng">
                      <a:noFill/>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AF7D4"/>
                    </a:solidFill>
                  </a:tcPr>
                </a:tc>
                <a:extLst>
                  <a:ext uri="{0D108BD9-81ED-4DB2-BD59-A6C34878D82A}">
                    <a16:rowId xmlns:a16="http://schemas.microsoft.com/office/drawing/2014/main" val="3630376624"/>
                  </a:ext>
                </a:extLst>
              </a:tr>
            </a:tbl>
          </a:graphicData>
        </a:graphic>
      </p:graphicFrame>
      <p:sp>
        <p:nvSpPr>
          <p:cNvPr id="19" name="Rectángulo: esquinas redondeadas 18">
            <a:extLst>
              <a:ext uri="{FF2B5EF4-FFF2-40B4-BE49-F238E27FC236}">
                <a16:creationId xmlns:a16="http://schemas.microsoft.com/office/drawing/2014/main" id="{F1264D1A-8FBE-EA28-4E6C-0BA1E846F181}"/>
              </a:ext>
            </a:extLst>
          </p:cNvPr>
          <p:cNvSpPr/>
          <p:nvPr/>
        </p:nvSpPr>
        <p:spPr>
          <a:xfrm>
            <a:off x="359996" y="4621945"/>
            <a:ext cx="1932555" cy="1538547"/>
          </a:xfrm>
          <a:prstGeom prst="roundRect">
            <a:avLst>
              <a:gd name="adj" fmla="val 10631"/>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0" name="Rectángulo: esquinas redondeadas 19">
            <a:extLst>
              <a:ext uri="{FF2B5EF4-FFF2-40B4-BE49-F238E27FC236}">
                <a16:creationId xmlns:a16="http://schemas.microsoft.com/office/drawing/2014/main" id="{61D654F0-900A-78F4-EE18-A9699F41BB54}"/>
              </a:ext>
            </a:extLst>
          </p:cNvPr>
          <p:cNvSpPr/>
          <p:nvPr/>
        </p:nvSpPr>
        <p:spPr>
          <a:xfrm>
            <a:off x="359996" y="6327680"/>
            <a:ext cx="1932555" cy="2326462"/>
          </a:xfrm>
          <a:prstGeom prst="roundRect">
            <a:avLst>
              <a:gd name="adj" fmla="val 7371"/>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24" name="Tabla 23">
            <a:extLst>
              <a:ext uri="{FF2B5EF4-FFF2-40B4-BE49-F238E27FC236}">
                <a16:creationId xmlns:a16="http://schemas.microsoft.com/office/drawing/2014/main" id="{60B9FA0B-4462-6FFE-71EA-BBCFFFC3F3F2}"/>
              </a:ext>
            </a:extLst>
          </p:cNvPr>
          <p:cNvGraphicFramePr>
            <a:graphicFrameLocks noGrp="1"/>
          </p:cNvGraphicFramePr>
          <p:nvPr>
            <p:extLst>
              <p:ext uri="{D42A27DB-BD31-4B8C-83A1-F6EECF244321}">
                <p14:modId xmlns:p14="http://schemas.microsoft.com/office/powerpoint/2010/main" val="4076097015"/>
              </p:ext>
            </p:extLst>
          </p:nvPr>
        </p:nvGraphicFramePr>
        <p:xfrm>
          <a:off x="359994" y="4868931"/>
          <a:ext cx="1991935" cy="859248"/>
        </p:xfrm>
        <a:graphic>
          <a:graphicData uri="http://schemas.openxmlformats.org/drawingml/2006/table">
            <a:tbl>
              <a:tblPr firstRow="1" bandRow="1">
                <a:tableStyleId>{5C22544A-7EE6-4342-B048-85BDC9FD1C3A}</a:tableStyleId>
              </a:tblPr>
              <a:tblGrid>
                <a:gridCol w="1991935">
                  <a:extLst>
                    <a:ext uri="{9D8B030D-6E8A-4147-A177-3AD203B41FA5}">
                      <a16:colId xmlns:a16="http://schemas.microsoft.com/office/drawing/2014/main" val="3178153277"/>
                    </a:ext>
                  </a:extLst>
                </a:gridCol>
              </a:tblGrid>
              <a:tr h="859248">
                <a:tc>
                  <a:txBody>
                    <a:bodyPr/>
                    <a:lstStyle/>
                    <a:p>
                      <a:pPr>
                        <a:lnSpc>
                          <a:spcPct val="100000"/>
                        </a:lnSpc>
                      </a:pPr>
                      <a:r>
                        <a:rPr lang="es-MX" sz="1300" b="1" kern="1200" dirty="0">
                          <a:solidFill>
                            <a:schemeClr val="tx1">
                              <a:lumMod val="75000"/>
                              <a:lumOff val="25000"/>
                            </a:schemeClr>
                          </a:solidFill>
                          <a:latin typeface="+mn-lt"/>
                          <a:ea typeface="+mn-ea"/>
                          <a:cs typeface="Arial"/>
                        </a:rPr>
                        <a:t>¿Tiene alguna idea sobre la posible solución al reto? </a:t>
                      </a:r>
                    </a:p>
                    <a:p>
                      <a:pPr>
                        <a:lnSpc>
                          <a:spcPct val="100000"/>
                        </a:lnSpc>
                      </a:pPr>
                      <a:r>
                        <a:rPr lang="es-MX" sz="1100" b="0" kern="1200" dirty="0">
                          <a:solidFill>
                            <a:schemeClr val="bg2">
                              <a:lumMod val="25000"/>
                            </a:schemeClr>
                          </a:solidFill>
                          <a:latin typeface="+mn-lt"/>
                          <a:ea typeface="+mn-ea"/>
                          <a:cs typeface="Arial"/>
                        </a:rPr>
                        <a:t>Describa brevemente</a:t>
                      </a:r>
                    </a:p>
                  </a:txBody>
                  <a:tcPr marT="45721" marB="45721" anchor="ctr">
                    <a:lnL w="12700" cmpd="sng">
                      <a:noFill/>
                    </a:lnL>
                    <a:lnR w="57150" cap="flat" cmpd="sng" algn="ctr">
                      <a:noFill/>
                      <a:prstDash val="solid"/>
                      <a:round/>
                      <a:headEnd type="none" w="med" len="med"/>
                      <a:tailEnd type="none" w="med" len="med"/>
                    </a:lnR>
                    <a:lnT w="12700" cmpd="sng">
                      <a:noFill/>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0420420"/>
                  </a:ext>
                </a:extLst>
              </a:tr>
            </a:tbl>
          </a:graphicData>
        </a:graphic>
      </p:graphicFrame>
      <p:sp>
        <p:nvSpPr>
          <p:cNvPr id="25" name="Rectángulo: esquinas redondeadas 24">
            <a:extLst>
              <a:ext uri="{FF2B5EF4-FFF2-40B4-BE49-F238E27FC236}">
                <a16:creationId xmlns:a16="http://schemas.microsoft.com/office/drawing/2014/main" id="{1D9C7312-8A8D-CAFC-F092-E558192AEA5C}"/>
              </a:ext>
            </a:extLst>
          </p:cNvPr>
          <p:cNvSpPr/>
          <p:nvPr/>
        </p:nvSpPr>
        <p:spPr>
          <a:xfrm>
            <a:off x="360001" y="4622333"/>
            <a:ext cx="6138000" cy="1538547"/>
          </a:xfrm>
          <a:prstGeom prst="roundRect">
            <a:avLst>
              <a:gd name="adj" fmla="val 7564"/>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6" name="Rectángulo: esquinas redondeadas 25">
            <a:extLst>
              <a:ext uri="{FF2B5EF4-FFF2-40B4-BE49-F238E27FC236}">
                <a16:creationId xmlns:a16="http://schemas.microsoft.com/office/drawing/2014/main" id="{E96AC62B-D6D0-8B88-C0A2-79ECD66A4A25}"/>
              </a:ext>
            </a:extLst>
          </p:cNvPr>
          <p:cNvSpPr/>
          <p:nvPr/>
        </p:nvSpPr>
        <p:spPr>
          <a:xfrm>
            <a:off x="360001" y="6327679"/>
            <a:ext cx="6138000" cy="2326463"/>
          </a:xfrm>
          <a:prstGeom prst="roundRect">
            <a:avLst>
              <a:gd name="adj" fmla="val 5895"/>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9" name="CuadroTexto 38">
            <a:extLst>
              <a:ext uri="{FF2B5EF4-FFF2-40B4-BE49-F238E27FC236}">
                <a16:creationId xmlns:a16="http://schemas.microsoft.com/office/drawing/2014/main" id="{B444CC1E-4500-FCD6-86C8-4CBF4CFB0594}"/>
              </a:ext>
            </a:extLst>
          </p:cNvPr>
          <p:cNvSpPr txBox="1"/>
          <p:nvPr/>
        </p:nvSpPr>
        <p:spPr>
          <a:xfrm>
            <a:off x="2211874" y="4610989"/>
            <a:ext cx="4345922" cy="1631216"/>
          </a:xfrm>
          <a:prstGeom prst="rect">
            <a:avLst/>
          </a:prstGeom>
          <a:noFill/>
        </p:spPr>
        <p:txBody>
          <a:bodyPr wrap="square" lIns="91440" tIns="45720" rIns="91440" bIns="45720" rtlCol="0" anchor="t">
            <a:spAutoFit/>
          </a:bodyPr>
          <a:lstStyle/>
          <a:p>
            <a:pPr algn="just">
              <a:tabLst>
                <a:tab pos="0" algn="l"/>
              </a:tabLst>
            </a:pPr>
            <a:r>
              <a:rPr lang="es-CO" sz="1000" dirty="0">
                <a:cs typeface="Arial"/>
              </a:rPr>
              <a:t>-Solución digital para dispositivos móviles que disponga un entono digital abierto que promueva desde la gamificación y contenidos interactivos el fortalecimiento de </a:t>
            </a:r>
            <a:r>
              <a:rPr lang="es-ES" sz="1000" dirty="0">
                <a:cs typeface="Arial"/>
              </a:rPr>
              <a:t>competencias asociadas con el análisis la resolución de problemas </a:t>
            </a:r>
            <a:r>
              <a:rPr lang="es-CO" sz="1000" dirty="0">
                <a:cs typeface="Arial"/>
              </a:rPr>
              <a:t>de matemáticas. </a:t>
            </a:r>
          </a:p>
          <a:p>
            <a:pPr algn="just">
              <a:tabLst>
                <a:tab pos="0" algn="l"/>
              </a:tabLst>
            </a:pPr>
            <a:r>
              <a:rPr lang="es-CO" sz="1000" dirty="0">
                <a:cs typeface="Arial"/>
              </a:rPr>
              <a:t>-Esquema de monitoreo cualitativo y cuantitativo de los logros y avances en el proceso de fortalecimiento de </a:t>
            </a:r>
            <a:r>
              <a:rPr lang="es-CO" sz="1000" dirty="0"/>
              <a:t>competencias asociadas con el</a:t>
            </a:r>
            <a:r>
              <a:rPr lang="es-CO" sz="1000" dirty="0">
                <a:ea typeface="+mn-lt"/>
                <a:cs typeface="+mn-lt"/>
              </a:rPr>
              <a:t> análisis </a:t>
            </a:r>
            <a:r>
              <a:rPr lang="es-CO" sz="1000" dirty="0">
                <a:cs typeface="Arial"/>
              </a:rPr>
              <a:t>y la resolución de problemas en matemáticas.</a:t>
            </a:r>
            <a:endParaRPr lang="es-CO" dirty="0"/>
          </a:p>
          <a:p>
            <a:pPr algn="just">
              <a:tabLst>
                <a:tab pos="0" algn="l"/>
              </a:tabLst>
            </a:pPr>
            <a:r>
              <a:rPr lang="es-CO" sz="1000" dirty="0">
                <a:cs typeface="Arial"/>
              </a:rPr>
              <a:t>-Rutas de fortalecimiento de competencias desde una perspectiva de aprendizaje adaptativo que permita el desarrollo de experiencias alineadas con distintos ritmos y estilos de  aprendizaje.</a:t>
            </a:r>
          </a:p>
        </p:txBody>
      </p:sp>
      <p:graphicFrame>
        <p:nvGraphicFramePr>
          <p:cNvPr id="11" name="Tabla 10">
            <a:extLst>
              <a:ext uri="{FF2B5EF4-FFF2-40B4-BE49-F238E27FC236}">
                <a16:creationId xmlns:a16="http://schemas.microsoft.com/office/drawing/2014/main" id="{7E234F1F-C3A9-A63E-AE5F-9908D3430B98}"/>
              </a:ext>
            </a:extLst>
          </p:cNvPr>
          <p:cNvGraphicFramePr>
            <a:graphicFrameLocks noGrp="1"/>
          </p:cNvGraphicFramePr>
          <p:nvPr>
            <p:extLst>
              <p:ext uri="{D42A27DB-BD31-4B8C-83A1-F6EECF244321}">
                <p14:modId xmlns:p14="http://schemas.microsoft.com/office/powerpoint/2010/main" val="1269843648"/>
              </p:ext>
            </p:extLst>
          </p:nvPr>
        </p:nvGraphicFramePr>
        <p:xfrm>
          <a:off x="359994" y="6704882"/>
          <a:ext cx="1858218" cy="1272762"/>
        </p:xfrm>
        <a:graphic>
          <a:graphicData uri="http://schemas.openxmlformats.org/drawingml/2006/table">
            <a:tbl>
              <a:tblPr firstRow="1" bandRow="1">
                <a:tableStyleId>{5C22544A-7EE6-4342-B048-85BDC9FD1C3A}</a:tableStyleId>
              </a:tblPr>
              <a:tblGrid>
                <a:gridCol w="1858218">
                  <a:extLst>
                    <a:ext uri="{9D8B030D-6E8A-4147-A177-3AD203B41FA5}">
                      <a16:colId xmlns:a16="http://schemas.microsoft.com/office/drawing/2014/main" val="3178153277"/>
                    </a:ext>
                  </a:extLst>
                </a:gridCol>
              </a:tblGrid>
              <a:tr h="1272762">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es-MX" sz="1300" b="1" kern="1200" dirty="0">
                          <a:solidFill>
                            <a:schemeClr val="tx1">
                              <a:lumMod val="75000"/>
                              <a:lumOff val="25000"/>
                            </a:schemeClr>
                          </a:solidFill>
                          <a:latin typeface="+mn-lt"/>
                          <a:ea typeface="+mn-ea"/>
                          <a:cs typeface="Arial"/>
                        </a:rPr>
                        <a:t>¿Existen lineamientos jurídicos asociados al sector que se deban tener en cuenta para la resolución del reto?</a:t>
                      </a:r>
                    </a:p>
                  </a:txBody>
                  <a:tcPr marT="45721" marB="45721" anchor="ctr">
                    <a:lnL w="12700" cmpd="sng">
                      <a:noFill/>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01310838"/>
                  </a:ext>
                </a:extLst>
              </a:tr>
            </a:tbl>
          </a:graphicData>
        </a:graphic>
      </p:graphicFrame>
      <p:sp>
        <p:nvSpPr>
          <p:cNvPr id="13" name="CuadroTexto 12">
            <a:extLst>
              <a:ext uri="{FF2B5EF4-FFF2-40B4-BE49-F238E27FC236}">
                <a16:creationId xmlns:a16="http://schemas.microsoft.com/office/drawing/2014/main" id="{3348A7B0-BA23-DCBD-F660-DB6C6C32E7F5}"/>
              </a:ext>
            </a:extLst>
          </p:cNvPr>
          <p:cNvSpPr txBox="1"/>
          <p:nvPr/>
        </p:nvSpPr>
        <p:spPr>
          <a:xfrm>
            <a:off x="2301383" y="6395556"/>
            <a:ext cx="4166903" cy="2292935"/>
          </a:xfrm>
          <a:prstGeom prst="rect">
            <a:avLst/>
          </a:prstGeom>
          <a:noFill/>
        </p:spPr>
        <p:txBody>
          <a:bodyPr wrap="square" lIns="91440" tIns="45720" rIns="91440" bIns="45720" rtlCol="0" anchor="t">
            <a:spAutoFit/>
          </a:bodyPr>
          <a:lstStyle/>
          <a:p>
            <a:pPr algn="just">
              <a:tabLst>
                <a:tab pos="0" algn="l"/>
              </a:tabLst>
            </a:pPr>
            <a:r>
              <a:rPr lang="es-CO" sz="1100" b="1" dirty="0">
                <a:cs typeface="Arial"/>
              </a:rPr>
              <a:t>Lineamientos técnicos:</a:t>
            </a:r>
          </a:p>
          <a:p>
            <a:pPr algn="just">
              <a:tabLst>
                <a:tab pos="0" algn="l"/>
              </a:tabLst>
            </a:pPr>
            <a:r>
              <a:rPr lang="es-CO" sz="1100" dirty="0">
                <a:cs typeface="Arial"/>
              </a:rPr>
              <a:t>Lineamientos curriculares en matemáticas</a:t>
            </a:r>
          </a:p>
          <a:p>
            <a:pPr algn="just">
              <a:tabLst>
                <a:tab pos="0" algn="l"/>
              </a:tabLst>
            </a:pPr>
            <a:r>
              <a:rPr lang="es-CO" sz="1100" dirty="0">
                <a:cs typeface="Arial"/>
              </a:rPr>
              <a:t>Estándares básicos de competencias en matemáticas</a:t>
            </a:r>
          </a:p>
          <a:p>
            <a:pPr algn="just">
              <a:tabLst>
                <a:tab pos="0" algn="l"/>
              </a:tabLst>
            </a:pPr>
            <a:r>
              <a:rPr lang="es-CO" sz="1100" dirty="0">
                <a:cs typeface="Arial"/>
              </a:rPr>
              <a:t>Marcos de referencia de competencias en matemáticas evaluadas en las pruebas Saber 11</a:t>
            </a:r>
          </a:p>
          <a:p>
            <a:pPr algn="just">
              <a:tabLst>
                <a:tab pos="0" algn="l"/>
              </a:tabLst>
            </a:pPr>
            <a:r>
              <a:rPr lang="es-CO" sz="1100" dirty="0">
                <a:cs typeface="Arial"/>
              </a:rPr>
              <a:t>Marco de referencia de las pruebas PISA en matemáticas</a:t>
            </a:r>
          </a:p>
          <a:p>
            <a:pPr algn="just">
              <a:tabLst>
                <a:tab pos="0" algn="l"/>
              </a:tabLst>
            </a:pPr>
            <a:r>
              <a:rPr lang="es-CO" sz="1100" dirty="0">
                <a:cs typeface="Arial"/>
              </a:rPr>
              <a:t>Aprendizajes priorizados en matemáticas por la  Secretaría de Educación del Distrito. </a:t>
            </a:r>
          </a:p>
          <a:p>
            <a:pPr algn="just">
              <a:tabLst>
                <a:tab pos="0" algn="l"/>
              </a:tabLst>
            </a:pPr>
            <a:endParaRPr lang="es-CO" sz="1100" dirty="0">
              <a:cs typeface="Arial"/>
            </a:endParaRPr>
          </a:p>
          <a:p>
            <a:pPr algn="just">
              <a:tabLst>
                <a:tab pos="0" algn="l"/>
              </a:tabLst>
            </a:pPr>
            <a:r>
              <a:rPr lang="es-CO" sz="1100" b="1" dirty="0">
                <a:cs typeface="Arial"/>
              </a:rPr>
              <a:t>Lineamientos jurídicos:</a:t>
            </a:r>
          </a:p>
          <a:p>
            <a:pPr algn="just">
              <a:tabLst>
                <a:tab pos="0" algn="l"/>
              </a:tabLst>
            </a:pPr>
            <a:r>
              <a:rPr lang="es-ES" sz="1100" dirty="0"/>
              <a:t>Normatividad sobre uso y tratamiento de datos de menores y entornos seguros: Ley 1581 de 2012 y el Decreto 1377 de 2013, </a:t>
            </a:r>
            <a:r>
              <a:rPr lang="es-CO" sz="1100" dirty="0"/>
              <a:t> Ley 2489 de 2025</a:t>
            </a:r>
            <a:endParaRPr lang="es-CO" sz="1100" dirty="0">
              <a:solidFill>
                <a:srgbClr val="FF0000"/>
              </a:solidFill>
              <a:cs typeface="Arial" panose="020B0604020202020204" pitchFamily="34" charset="0"/>
            </a:endParaRPr>
          </a:p>
        </p:txBody>
      </p:sp>
      <p:sp>
        <p:nvSpPr>
          <p:cNvPr id="15" name="Rectángulo: esquinas superiores redondeadas 14">
            <a:extLst>
              <a:ext uri="{FF2B5EF4-FFF2-40B4-BE49-F238E27FC236}">
                <a16:creationId xmlns:a16="http://schemas.microsoft.com/office/drawing/2014/main" id="{671B6878-0E0E-14DE-0F31-8A3EE0624B38}"/>
              </a:ext>
            </a:extLst>
          </p:cNvPr>
          <p:cNvSpPr/>
          <p:nvPr/>
        </p:nvSpPr>
        <p:spPr>
          <a:xfrm rot="5400000">
            <a:off x="1285948" y="2956189"/>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CuadroTexto 20">
            <a:extLst>
              <a:ext uri="{FF2B5EF4-FFF2-40B4-BE49-F238E27FC236}">
                <a16:creationId xmlns:a16="http://schemas.microsoft.com/office/drawing/2014/main" id="{061EC989-A45F-5513-3C01-CE32C6062020}"/>
              </a:ext>
            </a:extLst>
          </p:cNvPr>
          <p:cNvSpPr txBox="1"/>
          <p:nvPr/>
        </p:nvSpPr>
        <p:spPr>
          <a:xfrm>
            <a:off x="531233" y="4249601"/>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LA SOLUCIÓN</a:t>
            </a:r>
          </a:p>
        </p:txBody>
      </p:sp>
      <p:sp>
        <p:nvSpPr>
          <p:cNvPr id="23" name="Rectángulo 22">
            <a:extLst>
              <a:ext uri="{FF2B5EF4-FFF2-40B4-BE49-F238E27FC236}">
                <a16:creationId xmlns:a16="http://schemas.microsoft.com/office/drawing/2014/main" id="{E4F3BE05-36FF-DCCD-6454-279F39F6E619}"/>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8" name="Elipse 27">
            <a:extLst>
              <a:ext uri="{FF2B5EF4-FFF2-40B4-BE49-F238E27FC236}">
                <a16:creationId xmlns:a16="http://schemas.microsoft.com/office/drawing/2014/main" id="{B1185552-92D1-5103-38F3-BCA064CB0A62}"/>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32" name="Gráfico 31">
            <a:extLst>
              <a:ext uri="{FF2B5EF4-FFF2-40B4-BE49-F238E27FC236}">
                <a16:creationId xmlns:a16="http://schemas.microsoft.com/office/drawing/2014/main" id="{680D3DDE-E15F-B9E3-FA6F-2E049502960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55" y="174657"/>
            <a:ext cx="572031" cy="511044"/>
          </a:xfrm>
          <a:prstGeom prst="rect">
            <a:avLst/>
          </a:prstGeom>
        </p:spPr>
      </p:pic>
      <p:sp>
        <p:nvSpPr>
          <p:cNvPr id="34" name="Rectángulo 33">
            <a:extLst>
              <a:ext uri="{FF2B5EF4-FFF2-40B4-BE49-F238E27FC236}">
                <a16:creationId xmlns:a16="http://schemas.microsoft.com/office/drawing/2014/main" id="{21E9A01D-6F52-FC6C-F9F4-3C30D6FB0161}"/>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40" name="Gráfico 39">
            <a:extLst>
              <a:ext uri="{FF2B5EF4-FFF2-40B4-BE49-F238E27FC236}">
                <a16:creationId xmlns:a16="http://schemas.microsoft.com/office/drawing/2014/main" id="{F026DC98-15E6-CA49-0595-486F7D9F75F9}"/>
              </a:ext>
            </a:extLst>
          </p:cNvPr>
          <p:cNvPicPr/>
          <p:nvPr/>
        </p:nvPicPr>
        <p:blipFill>
          <a:blip r:embed="rId6">
            <a:extLst>
              <a:ext uri="{96DAC541-7B7A-43D3-8B79-37D633B846F1}">
                <asvg:svgBlip xmlns:asvg="http://schemas.microsoft.com/office/drawing/2016/SVG/main" r:embed="rId7"/>
              </a:ext>
            </a:extLst>
          </a:blip>
          <a:stretch>
            <a:fillRect/>
          </a:stretch>
        </p:blipFill>
        <p:spPr>
          <a:xfrm>
            <a:off x="5161463" y="8823278"/>
            <a:ext cx="1483872" cy="280927"/>
          </a:xfrm>
          <a:prstGeom prst="rect">
            <a:avLst/>
          </a:prstGeom>
        </p:spPr>
      </p:pic>
      <p:pic>
        <p:nvPicPr>
          <p:cNvPr id="42" name="Imagen 41">
            <a:extLst>
              <a:ext uri="{FF2B5EF4-FFF2-40B4-BE49-F238E27FC236}">
                <a16:creationId xmlns:a16="http://schemas.microsoft.com/office/drawing/2014/main" id="{3DCE60CB-F835-4D60-14F0-BFA453C3DA89}"/>
              </a:ext>
            </a:extLst>
          </p:cNvPr>
          <p:cNvPicPr>
            <a:picLocks noChangeAspect="1"/>
          </p:cNvPicPr>
          <p:nvPr/>
        </p:nvPicPr>
        <p:blipFill>
          <a:blip r:embed="rId8"/>
          <a:stretch>
            <a:fillRect/>
          </a:stretch>
        </p:blipFill>
        <p:spPr>
          <a:xfrm>
            <a:off x="4628022" y="232786"/>
            <a:ext cx="2019553" cy="140205"/>
          </a:xfrm>
          <a:prstGeom prst="rect">
            <a:avLst/>
          </a:prstGeom>
        </p:spPr>
      </p:pic>
      <p:pic>
        <p:nvPicPr>
          <p:cNvPr id="44" name="Imagen 43">
            <a:extLst>
              <a:ext uri="{FF2B5EF4-FFF2-40B4-BE49-F238E27FC236}">
                <a16:creationId xmlns:a16="http://schemas.microsoft.com/office/drawing/2014/main" id="{EB6A80B7-C619-F63A-FAA7-B3BF603AD8B9}"/>
              </a:ext>
            </a:extLst>
          </p:cNvPr>
          <p:cNvPicPr>
            <a:picLocks noChangeAspect="1"/>
          </p:cNvPicPr>
          <p:nvPr/>
        </p:nvPicPr>
        <p:blipFill>
          <a:blip r:embed="rId9"/>
          <a:stretch>
            <a:fillRect/>
          </a:stretch>
        </p:blipFill>
        <p:spPr>
          <a:xfrm>
            <a:off x="201284" y="8857397"/>
            <a:ext cx="1134967" cy="243207"/>
          </a:xfrm>
          <a:prstGeom prst="rect">
            <a:avLst/>
          </a:prstGeom>
        </p:spPr>
      </p:pic>
      <p:sp>
        <p:nvSpPr>
          <p:cNvPr id="2" name="CuadroTexto 1">
            <a:extLst>
              <a:ext uri="{FF2B5EF4-FFF2-40B4-BE49-F238E27FC236}">
                <a16:creationId xmlns:a16="http://schemas.microsoft.com/office/drawing/2014/main" id="{57350D25-D3EE-A2B5-EE88-2B1F636DF095}"/>
              </a:ext>
            </a:extLst>
          </p:cNvPr>
          <p:cNvSpPr txBox="1"/>
          <p:nvPr/>
        </p:nvSpPr>
        <p:spPr>
          <a:xfrm>
            <a:off x="2362200" y="3258172"/>
            <a:ext cx="4107180" cy="8956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CO" sz="1050" noProof="0" dirty="0">
                <a:cs typeface="Segoe UI"/>
              </a:rPr>
              <a:t>Se puede contar con los resultados de pruebas Saber 11 de los jóvenes que están en tránsito a la educación posmedia para identificar avances en las competencias que hayan presentado bajos desempeños en la prueba de 2025.</a:t>
            </a:r>
          </a:p>
          <a:p>
            <a:pPr algn="just">
              <a:lnSpc>
                <a:spcPts val="1275"/>
              </a:lnSpc>
            </a:pPr>
            <a:endParaRPr lang="es-CO" sz="900" noProof="0" dirty="0">
              <a:cs typeface="Segoe UI"/>
            </a:endParaRPr>
          </a:p>
        </p:txBody>
      </p:sp>
    </p:spTree>
    <p:extLst>
      <p:ext uri="{BB962C8B-B14F-4D97-AF65-F5344CB8AC3E}">
        <p14:creationId xmlns:p14="http://schemas.microsoft.com/office/powerpoint/2010/main" val="3698599124"/>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175635CA-B40C-F928-23DD-2D4308CC6A8A}"/>
            </a:ext>
          </a:extLst>
        </p:cNvPr>
        <p:cNvGrpSpPr/>
        <p:nvPr/>
      </p:nvGrpSpPr>
      <p:grpSpPr>
        <a:xfrm>
          <a:off x="0" y="0"/>
          <a:ext cx="0" cy="0"/>
          <a:chOff x="0" y="0"/>
          <a:chExt cx="0" cy="0"/>
        </a:xfrm>
      </p:grpSpPr>
      <p:sp>
        <p:nvSpPr>
          <p:cNvPr id="30" name="Rectángulo: esquinas redondeadas 29">
            <a:extLst>
              <a:ext uri="{FF2B5EF4-FFF2-40B4-BE49-F238E27FC236}">
                <a16:creationId xmlns:a16="http://schemas.microsoft.com/office/drawing/2014/main" id="{FD10EEA0-F18A-4301-0FAE-41DD4BA2E9A1}"/>
              </a:ext>
            </a:extLst>
          </p:cNvPr>
          <p:cNvSpPr/>
          <p:nvPr/>
        </p:nvSpPr>
        <p:spPr>
          <a:xfrm>
            <a:off x="359994" y="4451338"/>
            <a:ext cx="1925607" cy="2586111"/>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18" name="Tabla 17">
            <a:extLst>
              <a:ext uri="{FF2B5EF4-FFF2-40B4-BE49-F238E27FC236}">
                <a16:creationId xmlns:a16="http://schemas.microsoft.com/office/drawing/2014/main" id="{27DEAA8D-C602-AB86-C505-7F9E181D4852}"/>
              </a:ext>
            </a:extLst>
          </p:cNvPr>
          <p:cNvGraphicFramePr>
            <a:graphicFrameLocks noGrp="1"/>
          </p:cNvGraphicFramePr>
          <p:nvPr>
            <p:extLst>
              <p:ext uri="{D42A27DB-BD31-4B8C-83A1-F6EECF244321}">
                <p14:modId xmlns:p14="http://schemas.microsoft.com/office/powerpoint/2010/main" val="1445528504"/>
              </p:ext>
            </p:extLst>
          </p:nvPr>
        </p:nvGraphicFramePr>
        <p:xfrm>
          <a:off x="358603" y="4833376"/>
          <a:ext cx="1932555" cy="1558918"/>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55891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panose="020B0604020202020204" pitchFamily="34" charset="0"/>
                        </a:rPr>
                        <a:t>¿Existen requisitos técnicos o aspectos obligatorios que se deban tener en cuenta para la resolución del reto?</a:t>
                      </a:r>
                    </a:p>
                  </a:txBody>
                  <a:tcPr marT="45721" marB="45721" anchor="ctr">
                    <a:lnL w="12700" cmpd="sng">
                      <a:noFill/>
                    </a:lnL>
                    <a:lnR w="571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10" name="Rectángulo: esquinas redondeadas 9">
            <a:extLst>
              <a:ext uri="{FF2B5EF4-FFF2-40B4-BE49-F238E27FC236}">
                <a16:creationId xmlns:a16="http://schemas.microsoft.com/office/drawing/2014/main" id="{66E6CC68-6D19-1666-074D-52507E62D1D2}"/>
              </a:ext>
            </a:extLst>
          </p:cNvPr>
          <p:cNvSpPr/>
          <p:nvPr/>
        </p:nvSpPr>
        <p:spPr>
          <a:xfrm>
            <a:off x="360001" y="4451316"/>
            <a:ext cx="6138000" cy="2586153"/>
          </a:xfrm>
          <a:prstGeom prst="roundRect">
            <a:avLst>
              <a:gd name="adj" fmla="val 5054"/>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4" name="CuadroTexto 3"/>
          <p:cNvSpPr txBox="1"/>
          <p:nvPr/>
        </p:nvSpPr>
        <p:spPr>
          <a:xfrm>
            <a:off x="2311013" y="4435114"/>
            <a:ext cx="4186986" cy="2631490"/>
          </a:xfrm>
          <a:prstGeom prst="rect">
            <a:avLst/>
          </a:prstGeom>
          <a:noFill/>
        </p:spPr>
        <p:txBody>
          <a:bodyPr wrap="square" lIns="91440" tIns="45720" rIns="91440" bIns="45720" rtlCol="0" anchor="t">
            <a:spAutoFit/>
          </a:bodyPr>
          <a:lstStyle/>
          <a:p>
            <a:r>
              <a:rPr lang="es-CO" sz="1100" dirty="0">
                <a:cs typeface="Arial"/>
              </a:rPr>
              <a:t>-Cumplimiento de los lineamientos de interoperabilidad  con el sistema Moodle en el cual se integra el ecosistema de Academia Atenea.</a:t>
            </a:r>
            <a:endParaRPr lang="es-ES" dirty="0"/>
          </a:p>
          <a:p>
            <a:r>
              <a:rPr lang="es-CO" sz="1100" dirty="0">
                <a:cs typeface="Arial"/>
              </a:rPr>
              <a:t>-Integración con canales masivos (ej. WhatsApp, apps móviles).</a:t>
            </a:r>
            <a:endParaRPr lang="es-CO" dirty="0"/>
          </a:p>
          <a:p>
            <a:r>
              <a:rPr lang="es-CO" sz="1100" dirty="0">
                <a:cs typeface="Arial"/>
              </a:rPr>
              <a:t>-Cumplimiento de normatividad de protección de datos personales (Habeas Data) para manejo de información de los jóvenes.</a:t>
            </a:r>
            <a:endParaRPr lang="es-CO" dirty="0"/>
          </a:p>
          <a:p>
            <a:r>
              <a:rPr lang="es-CO" sz="1100" dirty="0">
                <a:cs typeface="Arial"/>
              </a:rPr>
              <a:t>-Rastreo de informes  y marcos de referencia del ICFES para alinear el entorno de aprendizaje con las competencias en lectura crítica que son evaluadas en las pruebas censales y requeridas para pruebas de conocimiento que realizan instituciones de educación superior para procesos de admisión. -Uso de metodología ágil que involucre pruebas de usabilidad, accesibilidad y </a:t>
            </a:r>
            <a:r>
              <a:rPr lang="es-CO" sz="1100" dirty="0" err="1">
                <a:cs typeface="Arial"/>
              </a:rPr>
              <a:t>touchpoints</a:t>
            </a:r>
            <a:r>
              <a:rPr lang="es-CO" sz="1100" dirty="0">
                <a:cs typeface="Arial"/>
              </a:rPr>
              <a:t> periódicos para validar avances y realizar ajustes según sus necesidades.</a:t>
            </a:r>
            <a:endParaRPr lang="es-CO" sz="1100" dirty="0">
              <a:cs typeface="Arial" panose="020B0604020202020204" pitchFamily="34" charset="0"/>
            </a:endParaRPr>
          </a:p>
        </p:txBody>
      </p:sp>
      <p:sp>
        <p:nvSpPr>
          <p:cNvPr id="22" name="Rectángulo: esquinas redondeadas 21">
            <a:extLst>
              <a:ext uri="{FF2B5EF4-FFF2-40B4-BE49-F238E27FC236}">
                <a16:creationId xmlns:a16="http://schemas.microsoft.com/office/drawing/2014/main" id="{75081805-40D9-132B-5662-939F311D3EEA}"/>
              </a:ext>
            </a:extLst>
          </p:cNvPr>
          <p:cNvSpPr/>
          <p:nvPr/>
        </p:nvSpPr>
        <p:spPr>
          <a:xfrm>
            <a:off x="359995" y="1108988"/>
            <a:ext cx="1932555" cy="3179489"/>
          </a:xfrm>
          <a:prstGeom prst="roundRect">
            <a:avLst>
              <a:gd name="adj" fmla="val 6388"/>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5" name="Rectángulo: esquinas redondeadas 24">
            <a:extLst>
              <a:ext uri="{FF2B5EF4-FFF2-40B4-BE49-F238E27FC236}">
                <a16:creationId xmlns:a16="http://schemas.microsoft.com/office/drawing/2014/main" id="{6AFEA74C-AE8C-4D67-8514-588ED05FB3FF}"/>
              </a:ext>
            </a:extLst>
          </p:cNvPr>
          <p:cNvSpPr/>
          <p:nvPr/>
        </p:nvSpPr>
        <p:spPr>
          <a:xfrm>
            <a:off x="360001" y="1105708"/>
            <a:ext cx="6138000" cy="3179489"/>
          </a:xfrm>
          <a:prstGeom prst="roundRect">
            <a:avLst>
              <a:gd name="adj" fmla="val 4786"/>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5" name="CuadroTexto 34">
            <a:extLst>
              <a:ext uri="{FF2B5EF4-FFF2-40B4-BE49-F238E27FC236}">
                <a16:creationId xmlns:a16="http://schemas.microsoft.com/office/drawing/2014/main" id="{CDE84FFF-8EB9-DA9A-F48D-3551FF051FB1}"/>
              </a:ext>
            </a:extLst>
          </p:cNvPr>
          <p:cNvSpPr txBox="1"/>
          <p:nvPr/>
        </p:nvSpPr>
        <p:spPr>
          <a:xfrm>
            <a:off x="378457" y="1869003"/>
            <a:ext cx="1932555" cy="1597297"/>
          </a:xfrm>
          <a:prstGeom prst="rect">
            <a:avLst/>
          </a:prstGeom>
          <a:noFill/>
        </p:spPr>
        <p:txBody>
          <a:bodyPr wrap="square">
            <a:spAutoFit/>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es-MX" sz="1300" b="1" dirty="0">
                <a:solidFill>
                  <a:schemeClr val="tx1">
                    <a:lumMod val="75000"/>
                    <a:lumOff val="25000"/>
                  </a:schemeClr>
                </a:solidFill>
                <a:cs typeface="Arial" panose="020B0604020202020204" pitchFamily="34" charset="0"/>
              </a:rPr>
              <a:t>¿A partir de su conocimiento sobre el reto cuáles considera que son unas posibles barreras o restricciones para la construcción o implementación de la solución? </a:t>
            </a:r>
          </a:p>
        </p:txBody>
      </p:sp>
      <p:sp>
        <p:nvSpPr>
          <p:cNvPr id="36" name="CuadroTexto 35">
            <a:extLst>
              <a:ext uri="{FF2B5EF4-FFF2-40B4-BE49-F238E27FC236}">
                <a16:creationId xmlns:a16="http://schemas.microsoft.com/office/drawing/2014/main" id="{E310A5F4-8490-D013-B9A2-1BBE837A73F0}"/>
              </a:ext>
            </a:extLst>
          </p:cNvPr>
          <p:cNvSpPr txBox="1"/>
          <p:nvPr/>
        </p:nvSpPr>
        <p:spPr>
          <a:xfrm>
            <a:off x="2307801" y="1521183"/>
            <a:ext cx="4208656" cy="2292935"/>
          </a:xfrm>
          <a:prstGeom prst="rect">
            <a:avLst/>
          </a:prstGeom>
          <a:noFill/>
        </p:spPr>
        <p:txBody>
          <a:bodyPr wrap="square" lIns="91440" tIns="45720" rIns="91440" bIns="45720" rtlCol="0" anchor="t">
            <a:spAutoFit/>
          </a:bodyPr>
          <a:lstStyle/>
          <a:p>
            <a:pPr algn="just">
              <a:tabLst>
                <a:tab pos="0" algn="l"/>
              </a:tabLst>
            </a:pPr>
            <a:r>
              <a:rPr lang="es-CO" sz="1100" dirty="0">
                <a:cs typeface="Arial"/>
              </a:rPr>
              <a:t>-Movilización masiva de la solución digital para el aprovechamiento permanente y progresivo del sistema gamificado e interactivo.</a:t>
            </a:r>
            <a:endParaRPr lang="es-ES" dirty="0"/>
          </a:p>
          <a:p>
            <a:pPr algn="just">
              <a:tabLst>
                <a:tab pos="0" algn="l"/>
              </a:tabLst>
            </a:pPr>
            <a:r>
              <a:rPr lang="es-CO" sz="1100" dirty="0">
                <a:cs typeface="Arial"/>
              </a:rPr>
              <a:t>-Identificar una solución digital que esté desarrollada para ser adaptada a las necesidades del reto. </a:t>
            </a:r>
          </a:p>
          <a:p>
            <a:pPr algn="just">
              <a:tabLst>
                <a:tab pos="0" algn="l"/>
              </a:tabLst>
            </a:pPr>
            <a:r>
              <a:rPr lang="es-CO" sz="1100" dirty="0">
                <a:cs typeface="Arial"/>
              </a:rPr>
              <a:t>-Requiere integración con el sistema de analítica de datos de Academia Atenea que pueden no estar unificadas o actualizadas.</a:t>
            </a:r>
          </a:p>
          <a:p>
            <a:pPr algn="just">
              <a:tabLst>
                <a:tab pos="0" algn="l"/>
              </a:tabLst>
            </a:pPr>
            <a:r>
              <a:rPr lang="es-CO" sz="1100" dirty="0">
                <a:cs typeface="Arial"/>
              </a:rPr>
              <a:t>-Integración de estructuras de aprendizaje adaptativo con IA u otras tecnologías para dinamizar experimentas diversas y de complejidad creciente . </a:t>
            </a:r>
          </a:p>
          <a:p>
            <a:pPr algn="just">
              <a:tabLst>
                <a:tab pos="0" algn="l"/>
              </a:tabLst>
            </a:pPr>
            <a:r>
              <a:rPr lang="es-CO" sz="1100" dirty="0">
                <a:cs typeface="Arial"/>
              </a:rPr>
              <a:t>-Brecha digital: limitación acceso a smartphones</a:t>
            </a:r>
          </a:p>
          <a:p>
            <a:pPr algn="just">
              <a:tabLst>
                <a:tab pos="0" algn="l"/>
              </a:tabLst>
            </a:pPr>
            <a:r>
              <a:rPr lang="es-ES" sz="1100" dirty="0"/>
              <a:t>-Barreras de acceso, uso y apropiación digital.</a:t>
            </a:r>
            <a:br>
              <a:rPr lang="es-ES" sz="1100" dirty="0"/>
            </a:br>
            <a:r>
              <a:rPr lang="es-ES" sz="1100" dirty="0"/>
              <a:t>-Integración tecnológica al ecosistema de Academia Atenea</a:t>
            </a:r>
            <a:endParaRPr lang="es-CO" sz="1100" dirty="0">
              <a:cs typeface="Arial"/>
            </a:endParaRPr>
          </a:p>
        </p:txBody>
      </p:sp>
      <p:sp>
        <p:nvSpPr>
          <p:cNvPr id="3" name="Rectángulo 2">
            <a:extLst>
              <a:ext uri="{FF2B5EF4-FFF2-40B4-BE49-F238E27FC236}">
                <a16:creationId xmlns:a16="http://schemas.microsoft.com/office/drawing/2014/main" id="{CC746503-8AA8-7DBE-04B7-29C7451325B4}"/>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3" name="Elipse 12">
            <a:extLst>
              <a:ext uri="{FF2B5EF4-FFF2-40B4-BE49-F238E27FC236}">
                <a16:creationId xmlns:a16="http://schemas.microsoft.com/office/drawing/2014/main" id="{1A4398B3-6024-F617-E926-1CE47A7D437E}"/>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15" name="Gráfico 14">
            <a:extLst>
              <a:ext uri="{FF2B5EF4-FFF2-40B4-BE49-F238E27FC236}">
                <a16:creationId xmlns:a16="http://schemas.microsoft.com/office/drawing/2014/main" id="{8B7E6484-65CF-6CD3-BE06-FD62FDF9C7D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55" y="174657"/>
            <a:ext cx="572031" cy="511044"/>
          </a:xfrm>
          <a:prstGeom prst="rect">
            <a:avLst/>
          </a:prstGeom>
        </p:spPr>
      </p:pic>
      <p:sp>
        <p:nvSpPr>
          <p:cNvPr id="17" name="Rectángulo 16">
            <a:extLst>
              <a:ext uri="{FF2B5EF4-FFF2-40B4-BE49-F238E27FC236}">
                <a16:creationId xmlns:a16="http://schemas.microsoft.com/office/drawing/2014/main" id="{53440ECE-4F60-4A4F-E6BC-16925FC38DF3}"/>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0" name="Gráfico 19">
            <a:extLst>
              <a:ext uri="{FF2B5EF4-FFF2-40B4-BE49-F238E27FC236}">
                <a16:creationId xmlns:a16="http://schemas.microsoft.com/office/drawing/2014/main" id="{57CE7527-72A0-3A74-BC45-04E203511D7B}"/>
              </a:ext>
            </a:extLst>
          </p:cNvPr>
          <p:cNvPicPr/>
          <p:nvPr/>
        </p:nvPicPr>
        <p:blipFill>
          <a:blip r:embed="rId6">
            <a:extLst>
              <a:ext uri="{96DAC541-7B7A-43D3-8B79-37D633B846F1}">
                <asvg:svgBlip xmlns:asvg="http://schemas.microsoft.com/office/drawing/2016/SVG/main" r:embed="rId7"/>
              </a:ext>
            </a:extLst>
          </a:blip>
          <a:stretch>
            <a:fillRect/>
          </a:stretch>
        </p:blipFill>
        <p:spPr>
          <a:xfrm>
            <a:off x="5161463" y="8823278"/>
            <a:ext cx="1483872" cy="280927"/>
          </a:xfrm>
          <a:prstGeom prst="rect">
            <a:avLst/>
          </a:prstGeom>
        </p:spPr>
      </p:pic>
      <p:pic>
        <p:nvPicPr>
          <p:cNvPr id="23" name="Imagen 22">
            <a:extLst>
              <a:ext uri="{FF2B5EF4-FFF2-40B4-BE49-F238E27FC236}">
                <a16:creationId xmlns:a16="http://schemas.microsoft.com/office/drawing/2014/main" id="{94FF8566-8917-3418-0337-43D895A744BE}"/>
              </a:ext>
            </a:extLst>
          </p:cNvPr>
          <p:cNvPicPr>
            <a:picLocks noChangeAspect="1"/>
          </p:cNvPicPr>
          <p:nvPr/>
        </p:nvPicPr>
        <p:blipFill>
          <a:blip r:embed="rId8"/>
          <a:stretch>
            <a:fillRect/>
          </a:stretch>
        </p:blipFill>
        <p:spPr>
          <a:xfrm>
            <a:off x="4628022" y="232786"/>
            <a:ext cx="2019553" cy="140205"/>
          </a:xfrm>
          <a:prstGeom prst="rect">
            <a:avLst/>
          </a:prstGeom>
        </p:spPr>
      </p:pic>
      <p:pic>
        <p:nvPicPr>
          <p:cNvPr id="26" name="Imagen 25">
            <a:extLst>
              <a:ext uri="{FF2B5EF4-FFF2-40B4-BE49-F238E27FC236}">
                <a16:creationId xmlns:a16="http://schemas.microsoft.com/office/drawing/2014/main" id="{C657EA9A-0951-716D-32B0-472487647C99}"/>
              </a:ext>
            </a:extLst>
          </p:cNvPr>
          <p:cNvPicPr>
            <a:picLocks noChangeAspect="1"/>
          </p:cNvPicPr>
          <p:nvPr/>
        </p:nvPicPr>
        <p:blipFill>
          <a:blip r:embed="rId9"/>
          <a:stretch>
            <a:fillRect/>
          </a:stretch>
        </p:blipFill>
        <p:spPr>
          <a:xfrm>
            <a:off x="201284" y="8857397"/>
            <a:ext cx="1134967" cy="243207"/>
          </a:xfrm>
          <a:prstGeom prst="rect">
            <a:avLst/>
          </a:prstGeom>
        </p:spPr>
      </p:pic>
    </p:spTree>
    <p:extLst>
      <p:ext uri="{BB962C8B-B14F-4D97-AF65-F5344CB8AC3E}">
        <p14:creationId xmlns:p14="http://schemas.microsoft.com/office/powerpoint/2010/main" val="2243686292"/>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175635CA-B40C-F928-23DD-2D4308CC6A8A}"/>
            </a:ext>
          </a:extLst>
        </p:cNvPr>
        <p:cNvGrpSpPr/>
        <p:nvPr/>
      </p:nvGrpSpPr>
      <p:grpSpPr>
        <a:xfrm>
          <a:off x="0" y="0"/>
          <a:ext cx="0" cy="0"/>
          <a:chOff x="0" y="0"/>
          <a:chExt cx="0" cy="0"/>
        </a:xfrm>
      </p:grpSpPr>
      <p:sp>
        <p:nvSpPr>
          <p:cNvPr id="20" name="Rectángulo: esquinas redondeadas 19">
            <a:extLst>
              <a:ext uri="{FF2B5EF4-FFF2-40B4-BE49-F238E27FC236}">
                <a16:creationId xmlns:a16="http://schemas.microsoft.com/office/drawing/2014/main" id="{D327C975-C9F2-6BF6-3F01-FEE595AD1CF9}"/>
              </a:ext>
            </a:extLst>
          </p:cNvPr>
          <p:cNvSpPr/>
          <p:nvPr/>
        </p:nvSpPr>
        <p:spPr>
          <a:xfrm>
            <a:off x="359994" y="962121"/>
            <a:ext cx="1932555" cy="7444784"/>
          </a:xfrm>
          <a:prstGeom prst="roundRect">
            <a:avLst>
              <a:gd name="adj" fmla="val 7377"/>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22" name="Tabla 21">
            <a:extLst>
              <a:ext uri="{FF2B5EF4-FFF2-40B4-BE49-F238E27FC236}">
                <a16:creationId xmlns:a16="http://schemas.microsoft.com/office/drawing/2014/main" id="{BBD99180-4E4D-20D7-6E06-A53EF773B51F}"/>
              </a:ext>
            </a:extLst>
          </p:cNvPr>
          <p:cNvGraphicFramePr>
            <a:graphicFrameLocks noGrp="1"/>
          </p:cNvGraphicFramePr>
          <p:nvPr>
            <p:extLst>
              <p:ext uri="{D42A27DB-BD31-4B8C-83A1-F6EECF244321}">
                <p14:modId xmlns:p14="http://schemas.microsoft.com/office/powerpoint/2010/main" val="4074994827"/>
              </p:ext>
            </p:extLst>
          </p:nvPr>
        </p:nvGraphicFramePr>
        <p:xfrm>
          <a:off x="358603" y="3792541"/>
          <a:ext cx="1932555" cy="1558918"/>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1268889158"/>
                    </a:ext>
                  </a:extLst>
                </a:gridCol>
              </a:tblGrid>
              <a:tr h="155891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panose="020B0604020202020204" pitchFamily="34" charset="0"/>
                        </a:rPr>
                        <a:t>OTIC</a:t>
                      </a:r>
                    </a:p>
                    <a:p>
                      <a:pPr marL="0" marR="0" lvl="0" indent="0" algn="l" defTabSz="685800" rtl="0" eaLnBrk="1" fontAlgn="auto" latinLnBrk="0" hangingPunct="1">
                        <a:lnSpc>
                          <a:spcPct val="100000"/>
                        </a:lnSpc>
                        <a:spcBef>
                          <a:spcPts val="0"/>
                        </a:spcBef>
                        <a:spcAft>
                          <a:spcPts val="0"/>
                        </a:spcAft>
                        <a:buClrTx/>
                        <a:buSzTx/>
                        <a:buFontTx/>
                        <a:buNone/>
                        <a:tabLst/>
                        <a:defRPr/>
                      </a:pPr>
                      <a:endParaRPr lang="es-MX" sz="1300" b="1" kern="1200">
                        <a:solidFill>
                          <a:schemeClr val="tx1">
                            <a:lumMod val="75000"/>
                            <a:lumOff val="25000"/>
                          </a:schemeClr>
                        </a:solidFill>
                        <a:latin typeface="+mn-lt"/>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s-MX" sz="1300" b="1" kern="1200">
                          <a:solidFill>
                            <a:schemeClr val="tx1">
                              <a:lumMod val="75000"/>
                              <a:lumOff val="25000"/>
                            </a:schemeClr>
                          </a:solidFill>
                          <a:latin typeface="+mn-lt"/>
                          <a:ea typeface="+mn-ea"/>
                          <a:cs typeface="Arial" panose="020B0604020202020204" pitchFamily="34" charset="0"/>
                        </a:rPr>
                        <a:t>¿Existen requisitos tecnológicos que se deban tener en cuenta para la resolución del reto?</a:t>
                      </a:r>
                    </a:p>
                  </a:txBody>
                  <a:tcPr marT="45721" marB="45721" anchor="ctr">
                    <a:lnL w="12700" cmpd="sng">
                      <a:noFill/>
                    </a:lnL>
                    <a:lnR w="571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3950667"/>
                  </a:ext>
                </a:extLst>
              </a:tr>
            </a:tbl>
          </a:graphicData>
        </a:graphic>
      </p:graphicFrame>
      <p:sp>
        <p:nvSpPr>
          <p:cNvPr id="25" name="Rectángulo: esquinas redondeadas 24">
            <a:extLst>
              <a:ext uri="{FF2B5EF4-FFF2-40B4-BE49-F238E27FC236}">
                <a16:creationId xmlns:a16="http://schemas.microsoft.com/office/drawing/2014/main" id="{22393BA7-6161-2535-EB15-A691D2FBEA31}"/>
              </a:ext>
            </a:extLst>
          </p:cNvPr>
          <p:cNvSpPr/>
          <p:nvPr/>
        </p:nvSpPr>
        <p:spPr>
          <a:xfrm>
            <a:off x="360001" y="962099"/>
            <a:ext cx="6138000" cy="7444922"/>
          </a:xfrm>
          <a:prstGeom prst="roundRect">
            <a:avLst>
              <a:gd name="adj" fmla="val 5054"/>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 name="Rectángulo 2">
            <a:extLst>
              <a:ext uri="{FF2B5EF4-FFF2-40B4-BE49-F238E27FC236}">
                <a16:creationId xmlns:a16="http://schemas.microsoft.com/office/drawing/2014/main" id="{C57FCEFE-56C6-2BA5-674D-85BB00A5B1D1}"/>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1" name="Elipse 10">
            <a:extLst>
              <a:ext uri="{FF2B5EF4-FFF2-40B4-BE49-F238E27FC236}">
                <a16:creationId xmlns:a16="http://schemas.microsoft.com/office/drawing/2014/main" id="{26B12F86-F3E0-DF17-9B3C-4116CEC500E1}"/>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14" name="Gráfico 13">
            <a:extLst>
              <a:ext uri="{FF2B5EF4-FFF2-40B4-BE49-F238E27FC236}">
                <a16:creationId xmlns:a16="http://schemas.microsoft.com/office/drawing/2014/main" id="{F34724B7-B2F9-10EF-54C9-8F5919FF697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55" y="174657"/>
            <a:ext cx="572031" cy="511044"/>
          </a:xfrm>
          <a:prstGeom prst="rect">
            <a:avLst/>
          </a:prstGeom>
        </p:spPr>
      </p:pic>
      <p:sp>
        <p:nvSpPr>
          <p:cNvPr id="16" name="Rectángulo 15">
            <a:extLst>
              <a:ext uri="{FF2B5EF4-FFF2-40B4-BE49-F238E27FC236}">
                <a16:creationId xmlns:a16="http://schemas.microsoft.com/office/drawing/2014/main" id="{27A15205-6EEC-37D5-9EE1-65475E7566C6}"/>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18" name="Gráfico 17">
            <a:extLst>
              <a:ext uri="{FF2B5EF4-FFF2-40B4-BE49-F238E27FC236}">
                <a16:creationId xmlns:a16="http://schemas.microsoft.com/office/drawing/2014/main" id="{7CB8356F-3968-E62F-0D29-A57C529BCF75}"/>
              </a:ext>
            </a:extLst>
          </p:cNvPr>
          <p:cNvPicPr/>
          <p:nvPr/>
        </p:nvPicPr>
        <p:blipFill>
          <a:blip r:embed="rId6">
            <a:extLst>
              <a:ext uri="{96DAC541-7B7A-43D3-8B79-37D633B846F1}">
                <asvg:svgBlip xmlns:asvg="http://schemas.microsoft.com/office/drawing/2016/SVG/main" r:embed="rId7"/>
              </a:ext>
            </a:extLst>
          </a:blip>
          <a:stretch>
            <a:fillRect/>
          </a:stretch>
        </p:blipFill>
        <p:spPr>
          <a:xfrm>
            <a:off x="5161463" y="8823278"/>
            <a:ext cx="1483872" cy="280927"/>
          </a:xfrm>
          <a:prstGeom prst="rect">
            <a:avLst/>
          </a:prstGeom>
        </p:spPr>
      </p:pic>
      <p:pic>
        <p:nvPicPr>
          <p:cNvPr id="21" name="Imagen 20">
            <a:extLst>
              <a:ext uri="{FF2B5EF4-FFF2-40B4-BE49-F238E27FC236}">
                <a16:creationId xmlns:a16="http://schemas.microsoft.com/office/drawing/2014/main" id="{8C68EDF9-B647-1421-81D6-A561E18E8976}"/>
              </a:ext>
            </a:extLst>
          </p:cNvPr>
          <p:cNvPicPr>
            <a:picLocks noChangeAspect="1"/>
          </p:cNvPicPr>
          <p:nvPr/>
        </p:nvPicPr>
        <p:blipFill>
          <a:blip r:embed="rId8"/>
          <a:stretch>
            <a:fillRect/>
          </a:stretch>
        </p:blipFill>
        <p:spPr>
          <a:xfrm>
            <a:off x="4628022" y="232786"/>
            <a:ext cx="2019553" cy="140205"/>
          </a:xfrm>
          <a:prstGeom prst="rect">
            <a:avLst/>
          </a:prstGeom>
        </p:spPr>
      </p:pic>
      <p:pic>
        <p:nvPicPr>
          <p:cNvPr id="24" name="Imagen 23">
            <a:extLst>
              <a:ext uri="{FF2B5EF4-FFF2-40B4-BE49-F238E27FC236}">
                <a16:creationId xmlns:a16="http://schemas.microsoft.com/office/drawing/2014/main" id="{6B3573F2-3D8E-6A63-336A-2A31C1C1AAC2}"/>
              </a:ext>
            </a:extLst>
          </p:cNvPr>
          <p:cNvPicPr>
            <a:picLocks noChangeAspect="1"/>
          </p:cNvPicPr>
          <p:nvPr/>
        </p:nvPicPr>
        <p:blipFill>
          <a:blip r:embed="rId9"/>
          <a:stretch>
            <a:fillRect/>
          </a:stretch>
        </p:blipFill>
        <p:spPr>
          <a:xfrm>
            <a:off x="201284" y="8857397"/>
            <a:ext cx="1134967" cy="243207"/>
          </a:xfrm>
          <a:prstGeom prst="rect">
            <a:avLst/>
          </a:prstGeom>
        </p:spPr>
      </p:pic>
      <p:sp>
        <p:nvSpPr>
          <p:cNvPr id="4" name="Rectángulo 3">
            <a:extLst>
              <a:ext uri="{FF2B5EF4-FFF2-40B4-BE49-F238E27FC236}">
                <a16:creationId xmlns:a16="http://schemas.microsoft.com/office/drawing/2014/main" id="{E8A29FD2-0A53-7516-EA11-BABCDE59C2E8}"/>
              </a:ext>
            </a:extLst>
          </p:cNvPr>
          <p:cNvSpPr/>
          <p:nvPr/>
        </p:nvSpPr>
        <p:spPr>
          <a:xfrm>
            <a:off x="2292374" y="1091816"/>
            <a:ext cx="3900193" cy="5339923"/>
          </a:xfrm>
          <a:prstGeom prst="rect">
            <a:avLst/>
          </a:prstGeom>
        </p:spPr>
        <p:txBody>
          <a:bodyPr wrap="square" lIns="91440" tIns="45720" rIns="91440" bIns="45720" anchor="t">
            <a:spAutoFit/>
          </a:bodyPr>
          <a:lstStyle/>
          <a:p>
            <a:pPr marL="171450" indent="-171450" algn="just">
              <a:buFont typeface="Arial"/>
              <a:buChar char="•"/>
            </a:pPr>
            <a:r>
              <a:rPr lang="es-MX" sz="1100" dirty="0">
                <a:cs typeface="Arial"/>
              </a:rPr>
              <a:t>Disponibilidad en dispositivos móviles: el sistema gamificado interactivo debe funcionar en aplicaciones de mensajería de uso común (WhatsApp) o integrarse en una app ligera, asegurando fácil acceso desde cualquier celular.</a:t>
            </a:r>
            <a:endParaRPr lang="en-US" sz="1100" dirty="0">
              <a:cs typeface="Arial"/>
            </a:endParaRP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Procesamiento de lenguaje natural (PLN): integrar motores de IA que permitan comprender preguntas en lenguaje cotidiano y responder de forma clara y práctica.</a:t>
            </a:r>
          </a:p>
          <a:p>
            <a:pPr marL="171450" indent="-171450" algn="just">
              <a:buFont typeface="Arial"/>
              <a:buChar char="•"/>
            </a:pPr>
            <a:endParaRPr lang="es-MX" sz="1100" dirty="0">
              <a:cs typeface="Arial"/>
            </a:endParaRPr>
          </a:p>
          <a:p>
            <a:pPr marL="171450" indent="-171450" algn="just">
              <a:buFont typeface="Arial"/>
              <a:buChar char="•"/>
            </a:pPr>
            <a:r>
              <a:rPr lang="es-MX" sz="1100" dirty="0">
                <a:cs typeface="Arial"/>
              </a:rPr>
              <a:t>Conectividad con datos oficiales: integración con información de competencias en lectura crítica actualizada.</a:t>
            </a:r>
          </a:p>
          <a:p>
            <a:pPr marL="171450" indent="-171450">
              <a:buFont typeface="Arial"/>
              <a:buChar char="•"/>
            </a:pPr>
            <a:endParaRPr lang="es-MX" sz="1100" dirty="0">
              <a:cs typeface="Arial"/>
            </a:endParaRPr>
          </a:p>
          <a:p>
            <a:pPr marL="171450" indent="-171450">
              <a:buFont typeface="Arial"/>
              <a:buChar char="•"/>
            </a:pPr>
            <a:r>
              <a:rPr lang="es-MX" sz="1100" dirty="0">
                <a:cs typeface="Arial"/>
              </a:rPr>
              <a:t>Soporte offline o de baja conectividad: almacenamiento de respuestas básicas en el dispositivo para que la ciudadanía tenga orientación aún sin conectividad a internet </a:t>
            </a:r>
          </a:p>
          <a:p>
            <a:pPr marL="171450" indent="-171450">
              <a:buFont typeface="Arial"/>
              <a:buChar char="•"/>
            </a:pPr>
            <a:endParaRPr lang="es-MX" sz="1100" dirty="0">
              <a:cs typeface="Arial"/>
            </a:endParaRPr>
          </a:p>
          <a:p>
            <a:pPr marL="171450" indent="-171450">
              <a:buFont typeface="Arial"/>
              <a:buChar char="•"/>
            </a:pPr>
            <a:r>
              <a:rPr lang="es-MX" sz="1100" dirty="0">
                <a:cs typeface="Arial"/>
              </a:rPr>
              <a:t>Privacidad y seguridad: manejo responsable de datos personales y trazabilidad de las interacciones.</a:t>
            </a:r>
          </a:p>
          <a:p>
            <a:pPr marL="171450" indent="-171450">
              <a:buFont typeface="Arial"/>
              <a:buChar char="•"/>
            </a:pPr>
            <a:endParaRPr lang="es-MX" sz="1100" dirty="0">
              <a:cs typeface="Arial"/>
            </a:endParaRPr>
          </a:p>
          <a:p>
            <a:pPr marL="171450" indent="-171450">
              <a:buFont typeface="Arial"/>
              <a:buChar char="•"/>
            </a:pPr>
            <a:r>
              <a:rPr lang="es-MX" sz="1100" dirty="0">
                <a:cs typeface="Arial"/>
              </a:rPr>
              <a:t>Integración con Academia Atenea para sincronizar los avances y logros de los usuarios que estén registrados en el ecosistemas para nutrir periódicamente los avances y logros integrales en sus rutas de formación.</a:t>
            </a:r>
            <a:endParaRPr lang="es-MX" sz="1100" dirty="0">
              <a:solidFill>
                <a:srgbClr val="000000"/>
              </a:solidFill>
              <a:cs typeface="Arial"/>
            </a:endParaRPr>
          </a:p>
          <a:p>
            <a:pPr marL="171450" indent="-171450">
              <a:buFont typeface="Arial"/>
              <a:buChar char="•"/>
            </a:pPr>
            <a:endParaRPr lang="es-MX" sz="1100" dirty="0">
              <a:cs typeface="Arial"/>
            </a:endParaRPr>
          </a:p>
          <a:p>
            <a:pPr marL="171450" indent="-171450">
              <a:buFont typeface="Arial"/>
              <a:buChar char="•"/>
            </a:pPr>
            <a:endParaRPr lang="es-MX" sz="1100" dirty="0">
              <a:solidFill>
                <a:srgbClr val="000000"/>
              </a:solidFill>
              <a:cs typeface="Arial"/>
            </a:endParaRPr>
          </a:p>
          <a:p>
            <a:endParaRPr lang="es-MX" sz="1100" dirty="0">
              <a:solidFill>
                <a:schemeClr val="tx1">
                  <a:lumMod val="75000"/>
                  <a:lumOff val="25000"/>
                </a:schemeClr>
              </a:solidFill>
              <a:cs typeface="Arial"/>
            </a:endParaRPr>
          </a:p>
          <a:p>
            <a:endParaRPr lang="es-MX" sz="1100" dirty="0">
              <a:solidFill>
                <a:schemeClr val="tx1">
                  <a:lumMod val="75000"/>
                  <a:lumOff val="25000"/>
                </a:schemeClr>
              </a:solidFill>
              <a:cs typeface="Arial"/>
            </a:endParaRPr>
          </a:p>
          <a:p>
            <a:endParaRPr lang="es-MX" sz="1100" dirty="0">
              <a:solidFill>
                <a:schemeClr val="tx1">
                  <a:lumMod val="75000"/>
                  <a:lumOff val="25000"/>
                </a:schemeClr>
              </a:solidFill>
              <a:cs typeface="Arial"/>
            </a:endParaRPr>
          </a:p>
        </p:txBody>
      </p:sp>
    </p:spTree>
    <p:extLst>
      <p:ext uri="{BB962C8B-B14F-4D97-AF65-F5344CB8AC3E}">
        <p14:creationId xmlns:p14="http://schemas.microsoft.com/office/powerpoint/2010/main" val="4027225251"/>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EF0"/>
        </a:solidFill>
        <a:effectLst/>
      </p:bgPr>
    </p:bg>
    <p:spTree>
      <p:nvGrpSpPr>
        <p:cNvPr id="1" name="">
          <a:extLst>
            <a:ext uri="{FF2B5EF4-FFF2-40B4-BE49-F238E27FC236}">
              <a16:creationId xmlns:a16="http://schemas.microsoft.com/office/drawing/2014/main" id="{175635CA-B40C-F928-23DD-2D4308CC6A8A}"/>
            </a:ext>
          </a:extLst>
        </p:cNvPr>
        <p:cNvGrpSpPr/>
        <p:nvPr/>
      </p:nvGrpSpPr>
      <p:grpSpPr>
        <a:xfrm>
          <a:off x="0" y="0"/>
          <a:ext cx="0" cy="0"/>
          <a:chOff x="0" y="0"/>
          <a:chExt cx="0" cy="0"/>
        </a:xfrm>
      </p:grpSpPr>
      <p:sp>
        <p:nvSpPr>
          <p:cNvPr id="33" name="Rectángulo: esquinas redondeadas 32">
            <a:extLst>
              <a:ext uri="{FF2B5EF4-FFF2-40B4-BE49-F238E27FC236}">
                <a16:creationId xmlns:a16="http://schemas.microsoft.com/office/drawing/2014/main" id="{C6E21C7D-18BE-7DB3-502E-AE4A48698CA6}"/>
              </a:ext>
            </a:extLst>
          </p:cNvPr>
          <p:cNvSpPr/>
          <p:nvPr/>
        </p:nvSpPr>
        <p:spPr>
          <a:xfrm>
            <a:off x="359995" y="4635560"/>
            <a:ext cx="1932555" cy="1449552"/>
          </a:xfrm>
          <a:prstGeom prst="roundRect">
            <a:avLst>
              <a:gd name="adj" fmla="val 7825"/>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2" name="Rectángulo: esquinas redondeadas 31">
            <a:extLst>
              <a:ext uri="{FF2B5EF4-FFF2-40B4-BE49-F238E27FC236}">
                <a16:creationId xmlns:a16="http://schemas.microsoft.com/office/drawing/2014/main" id="{488523F0-E71E-F504-7685-F051B4A40FAE}"/>
              </a:ext>
            </a:extLst>
          </p:cNvPr>
          <p:cNvSpPr/>
          <p:nvPr/>
        </p:nvSpPr>
        <p:spPr>
          <a:xfrm>
            <a:off x="359996" y="3166337"/>
            <a:ext cx="1932555" cy="1368807"/>
          </a:xfrm>
          <a:prstGeom prst="roundRect">
            <a:avLst>
              <a:gd name="adj" fmla="val 7825"/>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31" name="Rectángulo: esquinas redondeadas 30">
            <a:extLst>
              <a:ext uri="{FF2B5EF4-FFF2-40B4-BE49-F238E27FC236}">
                <a16:creationId xmlns:a16="http://schemas.microsoft.com/office/drawing/2014/main" id="{63F896BA-3714-4DDF-78EB-B9479286D763}"/>
              </a:ext>
            </a:extLst>
          </p:cNvPr>
          <p:cNvSpPr/>
          <p:nvPr/>
        </p:nvSpPr>
        <p:spPr>
          <a:xfrm>
            <a:off x="359996" y="1348663"/>
            <a:ext cx="1932555" cy="1701081"/>
          </a:xfrm>
          <a:prstGeom prst="roundRect">
            <a:avLst>
              <a:gd name="adj" fmla="val 7825"/>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graphicFrame>
        <p:nvGraphicFramePr>
          <p:cNvPr id="2" name="Tabla 1">
            <a:extLst>
              <a:ext uri="{FF2B5EF4-FFF2-40B4-BE49-F238E27FC236}">
                <a16:creationId xmlns:a16="http://schemas.microsoft.com/office/drawing/2014/main" id="{630B662E-C2A1-410E-D8DE-52EBF35802A8}"/>
              </a:ext>
            </a:extLst>
          </p:cNvPr>
          <p:cNvGraphicFramePr>
            <a:graphicFrameLocks noGrp="1"/>
          </p:cNvGraphicFramePr>
          <p:nvPr>
            <p:extLst>
              <p:ext uri="{D42A27DB-BD31-4B8C-83A1-F6EECF244321}">
                <p14:modId xmlns:p14="http://schemas.microsoft.com/office/powerpoint/2010/main" val="3698863146"/>
              </p:ext>
            </p:extLst>
          </p:nvPr>
        </p:nvGraphicFramePr>
        <p:xfrm>
          <a:off x="367567" y="4678235"/>
          <a:ext cx="1932555" cy="108204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3178153277"/>
                    </a:ext>
                  </a:extLst>
                </a:gridCol>
              </a:tblGrid>
              <a:tr h="904433">
                <a:tc>
                  <a:txBody>
                    <a:bodyPr/>
                    <a:lstStyle/>
                    <a:p>
                      <a:pPr>
                        <a:lnSpc>
                          <a:spcPct val="100000"/>
                        </a:lnSpc>
                      </a:pPr>
                      <a:r>
                        <a:rPr lang="es-MX" sz="1300" b="1" kern="1200">
                          <a:solidFill>
                            <a:schemeClr val="tx1">
                              <a:lumMod val="75000"/>
                              <a:lumOff val="25000"/>
                            </a:schemeClr>
                          </a:solidFill>
                          <a:latin typeface="+mn-lt"/>
                          <a:ea typeface="+mn-ea"/>
                          <a:cs typeface="Arial" panose="020B0604020202020204" pitchFamily="34" charset="0"/>
                        </a:rPr>
                        <a:t>Mencione otros actores involucrados en el reto que son relevantes durante el proceso</a:t>
                      </a:r>
                    </a:p>
                  </a:txBody>
                  <a:tcPr marT="45721" marB="45721"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29013085"/>
                  </a:ext>
                </a:extLst>
              </a:tr>
            </a:tbl>
          </a:graphicData>
        </a:graphic>
      </p:graphicFrame>
      <p:sp>
        <p:nvSpPr>
          <p:cNvPr id="3" name="Rectángulo: esquinas redondeadas 2">
            <a:extLst>
              <a:ext uri="{FF2B5EF4-FFF2-40B4-BE49-F238E27FC236}">
                <a16:creationId xmlns:a16="http://schemas.microsoft.com/office/drawing/2014/main" id="{619A8B8A-0649-34F2-037A-768C901302A2}"/>
              </a:ext>
            </a:extLst>
          </p:cNvPr>
          <p:cNvSpPr/>
          <p:nvPr/>
        </p:nvSpPr>
        <p:spPr>
          <a:xfrm>
            <a:off x="360001" y="4633219"/>
            <a:ext cx="6138000" cy="1451894"/>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4" name="Rectángulo: esquinas redondeadas 13">
            <a:extLst>
              <a:ext uri="{FF2B5EF4-FFF2-40B4-BE49-F238E27FC236}">
                <a16:creationId xmlns:a16="http://schemas.microsoft.com/office/drawing/2014/main" id="{7C6ABB48-CAE8-C7E6-BDE5-0C149D87609F}"/>
              </a:ext>
            </a:extLst>
          </p:cNvPr>
          <p:cNvSpPr/>
          <p:nvPr/>
        </p:nvSpPr>
        <p:spPr>
          <a:xfrm>
            <a:off x="360001" y="3168087"/>
            <a:ext cx="6138000" cy="1368805"/>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6" name="Rectángulo: esquinas redondeadas 15">
            <a:extLst>
              <a:ext uri="{FF2B5EF4-FFF2-40B4-BE49-F238E27FC236}">
                <a16:creationId xmlns:a16="http://schemas.microsoft.com/office/drawing/2014/main" id="{BA54EA06-015B-435A-2A87-40DFCF7A6237}"/>
              </a:ext>
            </a:extLst>
          </p:cNvPr>
          <p:cNvSpPr/>
          <p:nvPr/>
        </p:nvSpPr>
        <p:spPr>
          <a:xfrm>
            <a:off x="360001" y="1347786"/>
            <a:ext cx="6138000" cy="1701952"/>
          </a:xfrm>
          <a:prstGeom prst="roundRect">
            <a:avLst>
              <a:gd name="adj" fmla="val 7482"/>
            </a:avLst>
          </a:prstGeom>
          <a:noFill/>
          <a:ln w="12700">
            <a:solidFill>
              <a:srgbClr val="F2ED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1" name="Rectángulo 10"/>
          <p:cNvSpPr/>
          <p:nvPr/>
        </p:nvSpPr>
        <p:spPr>
          <a:xfrm>
            <a:off x="2375928" y="1875596"/>
            <a:ext cx="3900193" cy="261610"/>
          </a:xfrm>
          <a:prstGeom prst="rect">
            <a:avLst/>
          </a:prstGeom>
        </p:spPr>
        <p:txBody>
          <a:bodyPr wrap="square" lIns="91440" tIns="45720" rIns="91440" bIns="45720" anchor="t">
            <a:spAutoFit/>
          </a:bodyPr>
          <a:lstStyle/>
          <a:p>
            <a:pPr marL="171450" indent="-171450">
              <a:buFont typeface="Arial" panose="020B0604020202020204" pitchFamily="34" charset="0"/>
              <a:buChar char="•"/>
            </a:pPr>
            <a:endParaRPr lang="es-MX" sz="1100">
              <a:solidFill>
                <a:schemeClr val="tx1">
                  <a:lumMod val="75000"/>
                  <a:lumOff val="25000"/>
                </a:schemeClr>
              </a:solidFill>
              <a:cs typeface="Arial" panose="020B0604020202020204" pitchFamily="34" charset="0"/>
            </a:endParaRPr>
          </a:p>
        </p:txBody>
      </p:sp>
      <p:sp>
        <p:nvSpPr>
          <p:cNvPr id="23" name="Rectángulo 22"/>
          <p:cNvSpPr/>
          <p:nvPr/>
        </p:nvSpPr>
        <p:spPr>
          <a:xfrm>
            <a:off x="2375928" y="3287641"/>
            <a:ext cx="3900193" cy="430887"/>
          </a:xfrm>
          <a:prstGeom prst="rect">
            <a:avLst/>
          </a:prstGeom>
        </p:spPr>
        <p:txBody>
          <a:bodyPr wrap="square" lIns="91440" tIns="45720" rIns="91440" bIns="45720" anchor="t">
            <a:spAutoFit/>
          </a:bodyPr>
          <a:lstStyle/>
          <a:p>
            <a:r>
              <a:rPr lang="es-MX" sz="1100" dirty="0">
                <a:solidFill>
                  <a:schemeClr val="tx1">
                    <a:lumMod val="75000"/>
                    <a:lumOff val="25000"/>
                  </a:schemeClr>
                </a:solidFill>
                <a:cs typeface="Arial"/>
              </a:rPr>
              <a:t>La Agencia Atenea ha destinado un presupuesto total de $106.000.000</a:t>
            </a:r>
            <a:endParaRPr lang="es-CO" sz="1100" dirty="0">
              <a:solidFill>
                <a:schemeClr val="tx1">
                  <a:lumMod val="75000"/>
                  <a:lumOff val="25000"/>
                </a:schemeClr>
              </a:solidFill>
            </a:endParaRPr>
          </a:p>
        </p:txBody>
      </p:sp>
      <p:sp>
        <p:nvSpPr>
          <p:cNvPr id="24" name="Rectángulo 23"/>
          <p:cNvSpPr/>
          <p:nvPr/>
        </p:nvSpPr>
        <p:spPr>
          <a:xfrm>
            <a:off x="2302860" y="4837605"/>
            <a:ext cx="3900193" cy="1107996"/>
          </a:xfrm>
          <a:prstGeom prst="rect">
            <a:avLst/>
          </a:prstGeom>
        </p:spPr>
        <p:txBody>
          <a:bodyPr wrap="square" lIns="91440" tIns="45720" rIns="91440" bIns="45720" anchor="t">
            <a:spAutoFit/>
          </a:bodyPr>
          <a:lstStyle/>
          <a:p>
            <a:r>
              <a:rPr lang="es-CO" sz="1100" dirty="0">
                <a:solidFill>
                  <a:schemeClr val="tx1">
                    <a:lumMod val="75000"/>
                    <a:lumOff val="25000"/>
                  </a:schemeClr>
                </a:solidFill>
                <a:cs typeface="Arial"/>
              </a:rPr>
              <a:t>ETB</a:t>
            </a:r>
          </a:p>
          <a:p>
            <a:r>
              <a:rPr lang="es-CO" sz="1100" dirty="0">
                <a:solidFill>
                  <a:schemeClr val="tx1">
                    <a:lumMod val="75000"/>
                    <a:lumOff val="25000"/>
                  </a:schemeClr>
                </a:solidFill>
                <a:cs typeface="Arial"/>
              </a:rPr>
              <a:t>ICFES</a:t>
            </a:r>
          </a:p>
          <a:p>
            <a:r>
              <a:rPr lang="es-CO" sz="1100" dirty="0">
                <a:solidFill>
                  <a:schemeClr val="tx1">
                    <a:lumMod val="75000"/>
                    <a:lumOff val="25000"/>
                  </a:schemeClr>
                </a:solidFill>
                <a:cs typeface="Arial"/>
              </a:rPr>
              <a:t>Instituciones Educativas Distritales </a:t>
            </a:r>
          </a:p>
          <a:p>
            <a:r>
              <a:rPr lang="es-CO" sz="1100" dirty="0">
                <a:solidFill>
                  <a:schemeClr val="tx1">
                    <a:lumMod val="75000"/>
                    <a:lumOff val="25000"/>
                  </a:schemeClr>
                </a:solidFill>
                <a:cs typeface="Arial"/>
              </a:rPr>
              <a:t>Entidades públicas distritales que desarrollan procesos de acompañamiento formación o cualificación de competencias  con jóvenes de Bogotá.</a:t>
            </a:r>
            <a:endParaRPr lang="es-MX" sz="1100" dirty="0">
              <a:solidFill>
                <a:schemeClr val="tx1">
                  <a:lumMod val="75000"/>
                  <a:lumOff val="25000"/>
                </a:schemeClr>
              </a:solidFill>
              <a:cs typeface="Arial"/>
            </a:endParaRPr>
          </a:p>
        </p:txBody>
      </p:sp>
      <p:graphicFrame>
        <p:nvGraphicFramePr>
          <p:cNvPr id="13" name="Tabla 12">
            <a:extLst>
              <a:ext uri="{FF2B5EF4-FFF2-40B4-BE49-F238E27FC236}">
                <a16:creationId xmlns:a16="http://schemas.microsoft.com/office/drawing/2014/main" id="{02AEDCA4-8ADF-B8B8-D52A-5D600DA286C9}"/>
              </a:ext>
            </a:extLst>
          </p:cNvPr>
          <p:cNvGraphicFramePr>
            <a:graphicFrameLocks noGrp="1"/>
          </p:cNvGraphicFramePr>
          <p:nvPr>
            <p:extLst>
              <p:ext uri="{D42A27DB-BD31-4B8C-83A1-F6EECF244321}">
                <p14:modId xmlns:p14="http://schemas.microsoft.com/office/powerpoint/2010/main" val="1583630058"/>
              </p:ext>
            </p:extLst>
          </p:nvPr>
        </p:nvGraphicFramePr>
        <p:xfrm>
          <a:off x="359595" y="1378449"/>
          <a:ext cx="1932555" cy="1676402"/>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3178153277"/>
                    </a:ext>
                  </a:extLst>
                </a:gridCol>
              </a:tblGrid>
              <a:tr h="1626677">
                <a:tc>
                  <a:txBody>
                    <a:bodyPr/>
                    <a:lstStyle/>
                    <a:p>
                      <a:pPr>
                        <a:lnSpc>
                          <a:spcPct val="100000"/>
                        </a:lnSpc>
                      </a:pPr>
                      <a:r>
                        <a:rPr lang="es-MX" sz="1300" b="1" kern="1200" dirty="0">
                          <a:solidFill>
                            <a:schemeClr val="tx1">
                              <a:lumMod val="75000"/>
                              <a:lumOff val="25000"/>
                            </a:schemeClr>
                          </a:solidFill>
                          <a:latin typeface="+mn-lt"/>
                          <a:ea typeface="+mn-ea"/>
                          <a:cs typeface="Arial"/>
                        </a:rPr>
                        <a:t>¿Se ha identificado una persona como responsable de esta iniciativa? ¿Cuántas personas van a trabajar en la iniciativa?  (Equipo</a:t>
                      </a:r>
                      <a:r>
                        <a:rPr lang="es-MX" sz="1300" dirty="0">
                          <a:solidFill>
                            <a:schemeClr val="bg2">
                              <a:lumMod val="25000"/>
                            </a:schemeClr>
                          </a:solidFill>
                          <a:latin typeface="+mn-lt"/>
                          <a:cs typeface="Arial"/>
                        </a:rPr>
                        <a:t> </a:t>
                      </a:r>
                      <a:r>
                        <a:rPr lang="es-MX" sz="1300" b="1" kern="1200" dirty="0">
                          <a:solidFill>
                            <a:schemeClr val="tx1">
                              <a:lumMod val="75000"/>
                              <a:lumOff val="25000"/>
                            </a:schemeClr>
                          </a:solidFill>
                          <a:latin typeface="+mn-lt"/>
                          <a:ea typeface="+mn-ea"/>
                          <a:cs typeface="Arial"/>
                        </a:rPr>
                        <a:t>directamente involucrado)</a:t>
                      </a:r>
                    </a:p>
                  </a:txBody>
                  <a:tcPr marT="45721" marB="45721"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0420420"/>
                  </a:ext>
                </a:extLst>
              </a:tr>
            </a:tbl>
          </a:graphicData>
        </a:graphic>
      </p:graphicFrame>
      <p:graphicFrame>
        <p:nvGraphicFramePr>
          <p:cNvPr id="15" name="Tabla 14">
            <a:extLst>
              <a:ext uri="{FF2B5EF4-FFF2-40B4-BE49-F238E27FC236}">
                <a16:creationId xmlns:a16="http://schemas.microsoft.com/office/drawing/2014/main" id="{CC882A0A-085E-D3F2-7556-134235C0CE2A}"/>
              </a:ext>
            </a:extLst>
          </p:cNvPr>
          <p:cNvGraphicFramePr>
            <a:graphicFrameLocks noGrp="1"/>
          </p:cNvGraphicFramePr>
          <p:nvPr>
            <p:extLst>
              <p:ext uri="{D42A27DB-BD31-4B8C-83A1-F6EECF244321}">
                <p14:modId xmlns:p14="http://schemas.microsoft.com/office/powerpoint/2010/main" val="1285281470"/>
              </p:ext>
            </p:extLst>
          </p:nvPr>
        </p:nvGraphicFramePr>
        <p:xfrm>
          <a:off x="367567" y="3188905"/>
          <a:ext cx="1932555" cy="1346239"/>
        </p:xfrm>
        <a:graphic>
          <a:graphicData uri="http://schemas.openxmlformats.org/drawingml/2006/table">
            <a:tbl>
              <a:tblPr firstRow="1" bandRow="1">
                <a:tableStyleId>{5C22544A-7EE6-4342-B048-85BDC9FD1C3A}</a:tableStyleId>
              </a:tblPr>
              <a:tblGrid>
                <a:gridCol w="1932555">
                  <a:extLst>
                    <a:ext uri="{9D8B030D-6E8A-4147-A177-3AD203B41FA5}">
                      <a16:colId xmlns:a16="http://schemas.microsoft.com/office/drawing/2014/main" val="3178153277"/>
                    </a:ext>
                  </a:extLst>
                </a:gridCol>
              </a:tblGrid>
              <a:tr h="1346239">
                <a:tc>
                  <a:txBody>
                    <a:bodyPr/>
                    <a:lstStyle/>
                    <a:p>
                      <a:pPr>
                        <a:lnSpc>
                          <a:spcPct val="100000"/>
                        </a:lnSpc>
                      </a:pPr>
                      <a:r>
                        <a:rPr lang="es-MX" sz="1300" b="1" kern="1200">
                          <a:solidFill>
                            <a:schemeClr val="tx1">
                              <a:lumMod val="75000"/>
                              <a:lumOff val="25000"/>
                            </a:schemeClr>
                          </a:solidFill>
                          <a:latin typeface="+mn-lt"/>
                          <a:ea typeface="+mn-ea"/>
                          <a:cs typeface="Arial" panose="020B0604020202020204" pitchFamily="34" charset="0"/>
                        </a:rPr>
                        <a:t>¿Cuentan con recursos financieros para la resolución de este reto? ¿Cuál es el presupuesto disponible? </a:t>
                      </a:r>
                    </a:p>
                  </a:txBody>
                  <a:tcPr marT="45721" marB="45721"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FAF7D4"/>
                    </a:solidFill>
                  </a:tcPr>
                </a:tc>
                <a:extLst>
                  <a:ext uri="{0D108BD9-81ED-4DB2-BD59-A6C34878D82A}">
                    <a16:rowId xmlns:a16="http://schemas.microsoft.com/office/drawing/2014/main" val="601310838"/>
                  </a:ext>
                </a:extLst>
              </a:tr>
            </a:tbl>
          </a:graphicData>
        </a:graphic>
      </p:graphicFrame>
      <p:sp>
        <p:nvSpPr>
          <p:cNvPr id="10" name="Rectángulo 9">
            <a:extLst>
              <a:ext uri="{FF2B5EF4-FFF2-40B4-BE49-F238E27FC236}">
                <a16:creationId xmlns:a16="http://schemas.microsoft.com/office/drawing/2014/main" id="{F5344873-2745-ABAF-FD28-C6D4148F7BCB}"/>
              </a:ext>
            </a:extLst>
          </p:cNvPr>
          <p:cNvSpPr/>
          <p:nvPr/>
        </p:nvSpPr>
        <p:spPr>
          <a:xfrm>
            <a:off x="3" y="6"/>
            <a:ext cx="349079" cy="369029"/>
          </a:xfrm>
          <a:prstGeom prst="rect">
            <a:avLst/>
          </a:prstGeom>
          <a:solidFill>
            <a:srgbClr val="E600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18" name="Elipse 17">
            <a:extLst>
              <a:ext uri="{FF2B5EF4-FFF2-40B4-BE49-F238E27FC236}">
                <a16:creationId xmlns:a16="http://schemas.microsoft.com/office/drawing/2014/main" id="{45E3273E-2159-DB66-B402-5D57A039731E}"/>
              </a:ext>
            </a:extLst>
          </p:cNvPr>
          <p:cNvSpPr/>
          <p:nvPr/>
        </p:nvSpPr>
        <p:spPr>
          <a:xfrm>
            <a:off x="1" y="7"/>
            <a:ext cx="756912" cy="756911"/>
          </a:xfrm>
          <a:prstGeom prst="ellipse">
            <a:avLst/>
          </a:prstGeom>
          <a:solidFill>
            <a:srgbClr val="E6002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O" sz="1801"/>
          </a:p>
        </p:txBody>
      </p:sp>
      <p:pic>
        <p:nvPicPr>
          <p:cNvPr id="20" name="Gráfico 19">
            <a:extLst>
              <a:ext uri="{FF2B5EF4-FFF2-40B4-BE49-F238E27FC236}">
                <a16:creationId xmlns:a16="http://schemas.microsoft.com/office/drawing/2014/main" id="{38509B6B-3D89-29F2-6232-9BEEBF89AA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55" y="174657"/>
            <a:ext cx="572031" cy="511044"/>
          </a:xfrm>
          <a:prstGeom prst="rect">
            <a:avLst/>
          </a:prstGeom>
        </p:spPr>
      </p:pic>
      <p:sp>
        <p:nvSpPr>
          <p:cNvPr id="22" name="Rectángulo 21">
            <a:extLst>
              <a:ext uri="{FF2B5EF4-FFF2-40B4-BE49-F238E27FC236}">
                <a16:creationId xmlns:a16="http://schemas.microsoft.com/office/drawing/2014/main" id="{CCAFA78A-1068-8F98-6621-0BA702D7D822}"/>
              </a:ext>
            </a:extLst>
          </p:cNvPr>
          <p:cNvSpPr/>
          <p:nvPr/>
        </p:nvSpPr>
        <p:spPr>
          <a:xfrm>
            <a:off x="4" y="8772013"/>
            <a:ext cx="6858001" cy="394671"/>
          </a:xfrm>
          <a:prstGeom prst="rect">
            <a:avLst/>
          </a:prstGeom>
          <a:solidFill>
            <a:srgbClr val="FAF7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6" name="Gráfico 25">
            <a:extLst>
              <a:ext uri="{FF2B5EF4-FFF2-40B4-BE49-F238E27FC236}">
                <a16:creationId xmlns:a16="http://schemas.microsoft.com/office/drawing/2014/main" id="{89698D26-F0A4-B3E6-2EB7-EE384693356F}"/>
              </a:ext>
            </a:extLst>
          </p:cNvPr>
          <p:cNvPicPr/>
          <p:nvPr/>
        </p:nvPicPr>
        <p:blipFill>
          <a:blip r:embed="rId6">
            <a:extLst>
              <a:ext uri="{96DAC541-7B7A-43D3-8B79-37D633B846F1}">
                <asvg:svgBlip xmlns:asvg="http://schemas.microsoft.com/office/drawing/2016/SVG/main" r:embed="rId7"/>
              </a:ext>
            </a:extLst>
          </a:blip>
          <a:stretch>
            <a:fillRect/>
          </a:stretch>
        </p:blipFill>
        <p:spPr>
          <a:xfrm>
            <a:off x="5161463" y="8823278"/>
            <a:ext cx="1483872" cy="280927"/>
          </a:xfrm>
          <a:prstGeom prst="rect">
            <a:avLst/>
          </a:prstGeom>
        </p:spPr>
      </p:pic>
      <p:pic>
        <p:nvPicPr>
          <p:cNvPr id="34" name="Imagen 33">
            <a:extLst>
              <a:ext uri="{FF2B5EF4-FFF2-40B4-BE49-F238E27FC236}">
                <a16:creationId xmlns:a16="http://schemas.microsoft.com/office/drawing/2014/main" id="{8312A1A6-DFAD-DE76-B03F-122AE377EB0F}"/>
              </a:ext>
            </a:extLst>
          </p:cNvPr>
          <p:cNvPicPr>
            <a:picLocks noChangeAspect="1"/>
          </p:cNvPicPr>
          <p:nvPr/>
        </p:nvPicPr>
        <p:blipFill>
          <a:blip r:embed="rId8"/>
          <a:stretch>
            <a:fillRect/>
          </a:stretch>
        </p:blipFill>
        <p:spPr>
          <a:xfrm>
            <a:off x="4628022" y="232786"/>
            <a:ext cx="2019553" cy="140205"/>
          </a:xfrm>
          <a:prstGeom prst="rect">
            <a:avLst/>
          </a:prstGeom>
        </p:spPr>
      </p:pic>
      <p:pic>
        <p:nvPicPr>
          <p:cNvPr id="36" name="Imagen 35">
            <a:extLst>
              <a:ext uri="{FF2B5EF4-FFF2-40B4-BE49-F238E27FC236}">
                <a16:creationId xmlns:a16="http://schemas.microsoft.com/office/drawing/2014/main" id="{F06CB531-3D17-781D-B95B-CB8D82300556}"/>
              </a:ext>
            </a:extLst>
          </p:cNvPr>
          <p:cNvPicPr>
            <a:picLocks noChangeAspect="1"/>
          </p:cNvPicPr>
          <p:nvPr/>
        </p:nvPicPr>
        <p:blipFill>
          <a:blip r:embed="rId9"/>
          <a:stretch>
            <a:fillRect/>
          </a:stretch>
        </p:blipFill>
        <p:spPr>
          <a:xfrm>
            <a:off x="201284" y="8857397"/>
            <a:ext cx="1134967" cy="243207"/>
          </a:xfrm>
          <a:prstGeom prst="rect">
            <a:avLst/>
          </a:prstGeom>
        </p:spPr>
      </p:pic>
      <p:sp>
        <p:nvSpPr>
          <p:cNvPr id="38" name="Rectángulo: esquinas superiores redondeadas 37">
            <a:extLst>
              <a:ext uri="{FF2B5EF4-FFF2-40B4-BE49-F238E27FC236}">
                <a16:creationId xmlns:a16="http://schemas.microsoft.com/office/drawing/2014/main" id="{40159401-B321-4FF2-BC96-319DB998BBD3}"/>
              </a:ext>
            </a:extLst>
          </p:cNvPr>
          <p:cNvSpPr/>
          <p:nvPr/>
        </p:nvSpPr>
        <p:spPr>
          <a:xfrm rot="5400000">
            <a:off x="1285948" y="-332443"/>
            <a:ext cx="273390" cy="2848914"/>
          </a:xfrm>
          <a:prstGeom prst="round2Same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CuadroTexto 39">
            <a:extLst>
              <a:ext uri="{FF2B5EF4-FFF2-40B4-BE49-F238E27FC236}">
                <a16:creationId xmlns:a16="http://schemas.microsoft.com/office/drawing/2014/main" id="{8341735E-69FB-270F-7E4E-EB10B6D44B1F}"/>
              </a:ext>
            </a:extLst>
          </p:cNvPr>
          <p:cNvSpPr txBox="1"/>
          <p:nvPr/>
        </p:nvSpPr>
        <p:spPr>
          <a:xfrm>
            <a:off x="531233" y="960969"/>
            <a:ext cx="2316984" cy="27699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s-ES" sz="1200" b="1">
                <a:solidFill>
                  <a:schemeClr val="bg1"/>
                </a:solidFill>
              </a:rPr>
              <a:t>SOBRE EL  EQUIPO</a:t>
            </a:r>
          </a:p>
        </p:txBody>
      </p:sp>
      <p:sp>
        <p:nvSpPr>
          <p:cNvPr id="4" name="Rectángulo 3">
            <a:extLst>
              <a:ext uri="{FF2B5EF4-FFF2-40B4-BE49-F238E27FC236}">
                <a16:creationId xmlns:a16="http://schemas.microsoft.com/office/drawing/2014/main" id="{CB6C89AE-BB44-85CE-CB8F-DA2EB4719DC9}"/>
              </a:ext>
            </a:extLst>
          </p:cNvPr>
          <p:cNvSpPr/>
          <p:nvPr/>
        </p:nvSpPr>
        <p:spPr>
          <a:xfrm>
            <a:off x="2280012" y="1449249"/>
            <a:ext cx="3900193" cy="1723549"/>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s-MX" sz="1100" dirty="0">
                <a:solidFill>
                  <a:schemeClr val="tx1">
                    <a:lumMod val="75000"/>
                    <a:lumOff val="25000"/>
                  </a:schemeClr>
                </a:solidFill>
                <a:cs typeface="Arial"/>
              </a:rPr>
              <a:t>Este reto es apoyado metodológicamente por el equipo de Academia Atenea  y cuenta con enlaces técnicos de la Agencia Atenea.</a:t>
            </a:r>
          </a:p>
          <a:p>
            <a:endParaRPr lang="es-MX" sz="1100" dirty="0">
              <a:solidFill>
                <a:schemeClr val="tx1">
                  <a:lumMod val="75000"/>
                  <a:lumOff val="25000"/>
                </a:schemeClr>
              </a:solidFill>
              <a:cs typeface="Arial"/>
            </a:endParaRPr>
          </a:p>
          <a:p>
            <a:r>
              <a:rPr lang="es-MX" sz="1100" dirty="0">
                <a:solidFill>
                  <a:schemeClr val="tx1">
                    <a:lumMod val="75000"/>
                    <a:lumOff val="25000"/>
                  </a:schemeClr>
                </a:solidFill>
                <a:cs typeface="Arial"/>
              </a:rPr>
              <a:t>Andrés Muñoz líder de  Academia Atenea </a:t>
            </a:r>
          </a:p>
          <a:p>
            <a:r>
              <a:rPr lang="es-MX" sz="1100" dirty="0">
                <a:solidFill>
                  <a:schemeClr val="tx1">
                    <a:lumMod val="75000"/>
                    <a:lumOff val="25000"/>
                  </a:schemeClr>
                </a:solidFill>
                <a:cs typeface="Arial"/>
              </a:rPr>
              <a:t>Sandra Ruiz Experta educativa Academia Atenea</a:t>
            </a:r>
          </a:p>
          <a:p>
            <a:r>
              <a:rPr lang="es-MX" sz="1100" dirty="0">
                <a:solidFill>
                  <a:schemeClr val="tx1">
                    <a:lumMod val="75000"/>
                    <a:lumOff val="25000"/>
                  </a:schemeClr>
                </a:solidFill>
                <a:cs typeface="Arial"/>
              </a:rPr>
              <a:t>Poliana Narváez Experta tecnológica Academia Atenea </a:t>
            </a:r>
          </a:p>
          <a:p>
            <a:r>
              <a:rPr lang="es-MX" sz="1100" dirty="0">
                <a:solidFill>
                  <a:schemeClr val="tx1">
                    <a:lumMod val="75000"/>
                    <a:lumOff val="25000"/>
                  </a:schemeClr>
                </a:solidFill>
                <a:cs typeface="Arial"/>
              </a:rPr>
              <a:t>Camilo Argoty Experto Analítica de datos Academia Atenea</a:t>
            </a:r>
          </a:p>
          <a:p>
            <a:endParaRPr lang="es-ES" dirty="0">
              <a:solidFill>
                <a:schemeClr val="tx1">
                  <a:lumMod val="75000"/>
                  <a:lumOff val="25000"/>
                </a:schemeClr>
              </a:solidFill>
            </a:endParaRPr>
          </a:p>
        </p:txBody>
      </p:sp>
    </p:spTree>
    <p:extLst>
      <p:ext uri="{BB962C8B-B14F-4D97-AF65-F5344CB8AC3E}">
        <p14:creationId xmlns:p14="http://schemas.microsoft.com/office/powerpoint/2010/main" val="1894422407"/>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7D892E358B4EC1498BE36414E02B7D70" ma:contentTypeVersion="15" ma:contentTypeDescription="Crear nuevo documento." ma:contentTypeScope="" ma:versionID="0724e61b0966db2d1d29b16cceb305f2">
  <xsd:schema xmlns:xsd="http://www.w3.org/2001/XMLSchema" xmlns:xs="http://www.w3.org/2001/XMLSchema" xmlns:p="http://schemas.microsoft.com/office/2006/metadata/properties" xmlns:ns2="5f60b85d-4874-433b-b0df-1bb34dc844f0" xmlns:ns3="518b5cab-eb64-4314-9717-7c37998c66e8" targetNamespace="http://schemas.microsoft.com/office/2006/metadata/properties" ma:root="true" ma:fieldsID="895358574ffa99043f30a879bd5dcaa0" ns2:_="" ns3:_="">
    <xsd:import namespace="5f60b85d-4874-433b-b0df-1bb34dc844f0"/>
    <xsd:import namespace="518b5cab-eb64-4314-9717-7c37998c66e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DateTaken" minOccurs="0"/>
                <xsd:element ref="ns3:MediaServiceObjectDetectorVersions" minOccurs="0"/>
                <xsd:element ref="ns3:MediaLengthInSecond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60b85d-4874-433b-b0df-1bb34dc844f0"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14" nillable="true" ma:displayName="Taxonomy Catch All Column" ma:hidden="true" ma:list="{05e17dcf-5505-46a5-8722-2b6a2c9d7895}" ma:internalName="TaxCatchAll" ma:showField="CatchAllData" ma:web="5f60b85d-4874-433b-b0df-1bb34dc844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8b5cab-eb64-4314-9717-7c37998c66e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3dc39176-96d1-4b81-90d6-4a9a1cde659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f60b85d-4874-433b-b0df-1bb34dc844f0" xsi:nil="true"/>
    <lcf76f155ced4ddcb4097134ff3c332f xmlns="518b5cab-eb64-4314-9717-7c37998c66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5E3399F-112D-4704-A971-923CEEC25D84}">
  <ds:schemaRefs>
    <ds:schemaRef ds:uri="http://schemas.microsoft.com/sharepoint/v3/contenttype/forms"/>
  </ds:schemaRefs>
</ds:datastoreItem>
</file>

<file path=customXml/itemProps2.xml><?xml version="1.0" encoding="utf-8"?>
<ds:datastoreItem xmlns:ds="http://schemas.openxmlformats.org/officeDocument/2006/customXml" ds:itemID="{E512D5B7-00BB-4635-8512-D2A9EF9F66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60b85d-4874-433b-b0df-1bb34dc844f0"/>
    <ds:schemaRef ds:uri="518b5cab-eb64-4314-9717-7c37998c66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C42241D-6DBD-4833-AFB6-BEF9F8D2A058}">
  <ds:schemaRefs>
    <ds:schemaRef ds:uri="http://schemas.microsoft.com/office/2006/metadata/properties"/>
    <ds:schemaRef ds:uri="http://schemas.microsoft.com/office/infopath/2007/PartnerControls"/>
    <ds:schemaRef ds:uri="5f60b85d-4874-433b-b0df-1bb34dc844f0"/>
    <ds:schemaRef ds:uri="518b5cab-eb64-4314-9717-7c37998c66e8"/>
  </ds:schemaRefs>
</ds:datastoreItem>
</file>

<file path=docProps/app.xml><?xml version="1.0" encoding="utf-8"?>
<Properties xmlns="http://schemas.openxmlformats.org/officeDocument/2006/extended-properties" xmlns:vt="http://schemas.openxmlformats.org/officeDocument/2006/docPropsVTypes">
  <Template>Office Theme</Template>
  <TotalTime>896</TotalTime>
  <Words>1889</Words>
  <Application>Microsoft Office PowerPoint</Application>
  <PresentationFormat>Carta (216 x 279 mm)</PresentationFormat>
  <Paragraphs>113</Paragraphs>
  <Slides>7</Slides>
  <Notes>6</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¿Cuáles son las mejores prácticas y herramientas para optimizar el ciclo de vida de los expedientes contractuales, desde la descarga de los documentos de SECOP hasta la conformación de los mismos, con el fin de automatizar procesos, reducir tiempos de gestión y garantizar la trazabilidad?</dc:title>
  <dc:creator>Andrea Londoño Flórez</dc:creator>
  <cp:lastModifiedBy>Sandra Elvira Ruiz Castillo</cp:lastModifiedBy>
  <cp:revision>58</cp:revision>
  <dcterms:created xsi:type="dcterms:W3CDTF">2025-03-18T19:19:07Z</dcterms:created>
  <dcterms:modified xsi:type="dcterms:W3CDTF">2025-10-17T00:44:05Z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1d363c2-bc6a-4ed6-a6e0-b9259d7e39c7_Enabled">
    <vt:lpwstr>true</vt:lpwstr>
  </property>
  <property fmtid="{D5CDD505-2E9C-101B-9397-08002B2CF9AE}" pid="3" name="MSIP_Label_61d363c2-bc6a-4ed6-a6e0-b9259d7e39c7_SetDate">
    <vt:lpwstr>2025-05-23T19:40:49Z</vt:lpwstr>
  </property>
  <property fmtid="{D5CDD505-2E9C-101B-9397-08002B2CF9AE}" pid="4" name="MSIP_Label_61d363c2-bc6a-4ed6-a6e0-b9259d7e39c7_Method">
    <vt:lpwstr>Privileged</vt:lpwstr>
  </property>
  <property fmtid="{D5CDD505-2E9C-101B-9397-08002B2CF9AE}" pid="5" name="MSIP_Label_61d363c2-bc6a-4ed6-a6e0-b9259d7e39c7_Name">
    <vt:lpwstr>InfoPublica</vt:lpwstr>
  </property>
  <property fmtid="{D5CDD505-2E9C-101B-9397-08002B2CF9AE}" pid="6" name="MSIP_Label_61d363c2-bc6a-4ed6-a6e0-b9259d7e39c7_SiteId">
    <vt:lpwstr>f351a7cb-f94a-4df0-9627-ae030ccef7c4</vt:lpwstr>
  </property>
  <property fmtid="{D5CDD505-2E9C-101B-9397-08002B2CF9AE}" pid="7" name="MSIP_Label_61d363c2-bc6a-4ed6-a6e0-b9259d7e39c7_ActionId">
    <vt:lpwstr>e2faab31-da3d-4591-8642-b61000814687</vt:lpwstr>
  </property>
  <property fmtid="{D5CDD505-2E9C-101B-9397-08002B2CF9AE}" pid="8" name="MSIP_Label_61d363c2-bc6a-4ed6-a6e0-b9259d7e39c7_ContentBits">
    <vt:lpwstr>0</vt:lpwstr>
  </property>
  <property fmtid="{D5CDD505-2E9C-101B-9397-08002B2CF9AE}" pid="9" name="MSIP_Label_61d363c2-bc6a-4ed6-a6e0-b9259d7e39c7_Tag">
    <vt:lpwstr>10, 0, 1, 1</vt:lpwstr>
  </property>
  <property fmtid="{D5CDD505-2E9C-101B-9397-08002B2CF9AE}" pid="10" name="ContentTypeId">
    <vt:lpwstr>0x0101007D892E358B4EC1498BE36414E02B7D70</vt:lpwstr>
  </property>
  <property fmtid="{D5CDD505-2E9C-101B-9397-08002B2CF9AE}" pid="11" name="MediaServiceImageTags">
    <vt:lpwstr/>
  </property>
</Properties>
</file>