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60" r:id="rId6"/>
  </p:sldMasterIdLst>
  <p:notesMasterIdLst>
    <p:notesMasterId r:id="rId23"/>
  </p:notesMasterIdLst>
  <p:sldIdLst>
    <p:sldId id="4242" r:id="rId7"/>
    <p:sldId id="4228" r:id="rId8"/>
    <p:sldId id="4227" r:id="rId9"/>
    <p:sldId id="4226" r:id="rId10"/>
    <p:sldId id="4214" r:id="rId11"/>
    <p:sldId id="4102" r:id="rId12"/>
    <p:sldId id="4215" r:id="rId13"/>
    <p:sldId id="4216" r:id="rId14"/>
    <p:sldId id="4217" r:id="rId15"/>
    <p:sldId id="4218" r:id="rId16"/>
    <p:sldId id="4219" r:id="rId17"/>
    <p:sldId id="4220" r:id="rId18"/>
    <p:sldId id="4230" r:id="rId19"/>
    <p:sldId id="4231" r:id="rId20"/>
    <p:sldId id="4232" r:id="rId21"/>
    <p:sldId id="422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BF9629-FDEB-13E4-290A-CC6C7A525B90}" name="Natalia  Garcia" initials="NG" userId="S::ngarcia@agenciaatenea.gov.co::7f95e808-0b8d-4e15-8f0e-812b49eb9654" providerId="AD"/>
  <p188:author id="{11DCE09A-9BBC-9E63-9027-51A718B8CBC7}" name="Diego Alejandro  Ternera Aya" initials="DA" userId="S::dternera@agenciaatenea.gov.co::80e14668-63cd-40ef-938f-60c271ade8ac" providerId="AD"/>
  <p188:author id="{6DECD5FA-0654-4A14-22F7-B62C73AC8E7B}" name="Mario Alfonso Pardo Pardo" initials="MP" userId="S::mpardo@agenciaatenea.gov.co::d02793a9-ef62-46ea-a94b-e10f0a332a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a Katherin Fonca Gaona" initials="PKFG" lastIdx="1" clrIdx="0">
    <p:extLst>
      <p:ext uri="{19B8F6BF-5375-455C-9EA6-DF929625EA0E}">
        <p15:presenceInfo xmlns:p15="http://schemas.microsoft.com/office/powerpoint/2012/main" userId="Paula Katherin Fonca Gao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339965"/>
    <a:srgbClr val="D1F0E0"/>
    <a:srgbClr val="009FE3"/>
    <a:srgbClr val="84ADA1"/>
    <a:srgbClr val="42508E"/>
    <a:srgbClr val="5A5C5C"/>
    <a:srgbClr val="E6E6E6"/>
    <a:srgbClr val="264381"/>
    <a:srgbClr val="2923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49"/>
  </p:normalViewPr>
  <p:slideViewPr>
    <p:cSldViewPr snapToGrid="0">
      <p:cViewPr varScale="1">
        <p:scale>
          <a:sx n="92" d="100"/>
          <a:sy n="92" d="100"/>
        </p:scale>
        <p:origin x="58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ingridmarcelabarreracorrea\Downloads\Test%20de%20percepcio&#769;n%20sobre%20integridad%20ultimo%2029.07.202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zulaydmateus\Downloads\resultados%20encuesta%20en%20diagram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B55-8F49-B83D-14986BF4D69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B55-8F49-B83D-14986BF4D69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B55-8F49-B83D-14986BF4D69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B55-8F49-B83D-14986BF4D69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Hoja1!$B$4:$E$4</c:f>
              <c:strCache>
                <c:ptCount val="4"/>
                <c:pt idx="0">
                  <c:v>Totalmente de acuerdo</c:v>
                </c:pt>
                <c:pt idx="1">
                  <c:v>De acuerdo</c:v>
                </c:pt>
                <c:pt idx="2">
                  <c:v>Desacuerdo</c:v>
                </c:pt>
                <c:pt idx="3">
                  <c:v>Totalmente en desacuerdo</c:v>
                </c:pt>
              </c:strCache>
            </c:strRef>
          </c:cat>
          <c:val>
            <c:numRef>
              <c:f>Hoja1!$B$5:$E$5</c:f>
              <c:numCache>
                <c:formatCode>General</c:formatCode>
                <c:ptCount val="4"/>
                <c:pt idx="0">
                  <c:v>72</c:v>
                </c:pt>
                <c:pt idx="1">
                  <c:v>22</c:v>
                </c:pt>
                <c:pt idx="2">
                  <c:v>1</c:v>
                </c:pt>
                <c:pt idx="3">
                  <c:v>0</c:v>
                </c:pt>
              </c:numCache>
            </c:numRef>
          </c:val>
          <c:extLst>
            <c:ext xmlns:c16="http://schemas.microsoft.com/office/drawing/2014/chart" uri="{C3380CC4-5D6E-409C-BE32-E72D297353CC}">
              <c16:uniqueId val="{00000008-6B55-8F49-B83D-14986BF4D69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377-8243-A6E6-3B47FAAB3D38}"/>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377-8243-A6E6-3B47FAAB3D3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377-8243-A6E6-3B47FAAB3D38}"/>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377-8243-A6E6-3B47FAAB3D3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Hoja1!$B$18:$E$18</c:f>
              <c:strCache>
                <c:ptCount val="4"/>
                <c:pt idx="0">
                  <c:v>Totalmente de acuerdo</c:v>
                </c:pt>
                <c:pt idx="1">
                  <c:v>De acuerdo</c:v>
                </c:pt>
                <c:pt idx="2">
                  <c:v>Desacuerdo</c:v>
                </c:pt>
                <c:pt idx="3">
                  <c:v>Totalmente en desacuerdo</c:v>
                </c:pt>
              </c:strCache>
            </c:strRef>
          </c:cat>
          <c:val>
            <c:numRef>
              <c:f>Hoja1!$B$19:$E$19</c:f>
              <c:numCache>
                <c:formatCode>General</c:formatCode>
                <c:ptCount val="4"/>
                <c:pt idx="0">
                  <c:v>39</c:v>
                </c:pt>
                <c:pt idx="1">
                  <c:v>51</c:v>
                </c:pt>
                <c:pt idx="2">
                  <c:v>5</c:v>
                </c:pt>
                <c:pt idx="3">
                  <c:v>0</c:v>
                </c:pt>
              </c:numCache>
            </c:numRef>
          </c:val>
          <c:extLst>
            <c:ext xmlns:c16="http://schemas.microsoft.com/office/drawing/2014/chart" uri="{C3380CC4-5D6E-409C-BE32-E72D297353CC}">
              <c16:uniqueId val="{00000008-6377-8243-A6E6-3B47FAAB3D3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0CD-1046-9B47-424AA7B819F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0CD-1046-9B47-424AA7B819F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0CD-1046-9B47-424AA7B819F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0CD-1046-9B47-424AA7B819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Hoja1!$B$20:$E$20</c:f>
              <c:strCache>
                <c:ptCount val="4"/>
                <c:pt idx="0">
                  <c:v>Totalmente de acuerdo</c:v>
                </c:pt>
                <c:pt idx="1">
                  <c:v>De acuerdo</c:v>
                </c:pt>
                <c:pt idx="2">
                  <c:v>Desacuerdo</c:v>
                </c:pt>
                <c:pt idx="3">
                  <c:v>Totalmente en desacuerdo</c:v>
                </c:pt>
              </c:strCache>
            </c:strRef>
          </c:cat>
          <c:val>
            <c:numRef>
              <c:f>Hoja1!$B$21:$E$21</c:f>
              <c:numCache>
                <c:formatCode>General</c:formatCode>
                <c:ptCount val="4"/>
                <c:pt idx="0">
                  <c:v>80</c:v>
                </c:pt>
                <c:pt idx="1">
                  <c:v>14</c:v>
                </c:pt>
                <c:pt idx="2">
                  <c:v>1</c:v>
                </c:pt>
                <c:pt idx="3">
                  <c:v>0</c:v>
                </c:pt>
              </c:numCache>
            </c:numRef>
          </c:val>
          <c:extLst>
            <c:ext xmlns:c16="http://schemas.microsoft.com/office/drawing/2014/chart" uri="{C3380CC4-5D6E-409C-BE32-E72D297353CC}">
              <c16:uniqueId val="{00000008-00CD-1046-9B47-424AA7B819F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2EF-D940-B3C3-5742ACA54E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2EF-D940-B3C3-5742ACA54E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2EF-D940-B3C3-5742ACA54E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2EF-D940-B3C3-5742ACA54EB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Hoja1!$B$17:$E$17</c:f>
              <c:strCache>
                <c:ptCount val="4"/>
                <c:pt idx="0">
                  <c:v>Totalmente de acuerdo</c:v>
                </c:pt>
                <c:pt idx="1">
                  <c:v>De acuerdo</c:v>
                </c:pt>
                <c:pt idx="2">
                  <c:v>Desacuerdo</c:v>
                </c:pt>
                <c:pt idx="3">
                  <c:v>Totalmente en desacuerdo</c:v>
                </c:pt>
              </c:strCache>
            </c:strRef>
          </c:cat>
          <c:val>
            <c:numRef>
              <c:f>Hoja1!$B$18:$E$18</c:f>
              <c:numCache>
                <c:formatCode>General</c:formatCode>
                <c:ptCount val="4"/>
                <c:pt idx="0">
                  <c:v>82</c:v>
                </c:pt>
                <c:pt idx="1">
                  <c:v>12</c:v>
                </c:pt>
                <c:pt idx="2">
                  <c:v>1</c:v>
                </c:pt>
                <c:pt idx="3">
                  <c:v>0</c:v>
                </c:pt>
              </c:numCache>
            </c:numRef>
          </c:val>
          <c:extLst>
            <c:ext xmlns:c16="http://schemas.microsoft.com/office/drawing/2014/chart" uri="{C3380CC4-5D6E-409C-BE32-E72D297353CC}">
              <c16:uniqueId val="{00000008-92EF-D940-B3C3-5742ACA54EB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0B8-D741-A5EE-C8F88C59AAB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0B8-D741-A5EE-C8F88C59AAB0}"/>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0B8-D741-A5EE-C8F88C59AAB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0B8-D741-A5EE-C8F88C59AAB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Hoja1!$B$19:$E$19</c:f>
              <c:strCache>
                <c:ptCount val="4"/>
                <c:pt idx="0">
                  <c:v>Totalmente de acuerdo</c:v>
                </c:pt>
                <c:pt idx="1">
                  <c:v>De acuerdo</c:v>
                </c:pt>
                <c:pt idx="2">
                  <c:v>Desacuerdo</c:v>
                </c:pt>
                <c:pt idx="3">
                  <c:v>Totalmente en desacuerdo</c:v>
                </c:pt>
              </c:strCache>
            </c:strRef>
          </c:cat>
          <c:val>
            <c:numRef>
              <c:f>Hoja1!$B$20:$E$20</c:f>
              <c:numCache>
                <c:formatCode>General</c:formatCode>
                <c:ptCount val="4"/>
                <c:pt idx="0">
                  <c:v>86</c:v>
                </c:pt>
                <c:pt idx="1">
                  <c:v>8</c:v>
                </c:pt>
                <c:pt idx="2">
                  <c:v>1</c:v>
                </c:pt>
                <c:pt idx="3">
                  <c:v>0</c:v>
                </c:pt>
              </c:numCache>
            </c:numRef>
          </c:val>
          <c:extLst>
            <c:ext xmlns:c16="http://schemas.microsoft.com/office/drawing/2014/chart" uri="{C3380CC4-5D6E-409C-BE32-E72D297353CC}">
              <c16:uniqueId val="{00000008-B0B8-D741-A5EE-C8F88C59AAB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C7A-B04D-BD76-65F9F673DB69}"/>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C7A-B04D-BD76-65F9F673DB6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C7A-B04D-BD76-65F9F673DB6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C7A-B04D-BD76-65F9F673DB6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Hoja1!$B$22:$E$22</c:f>
              <c:strCache>
                <c:ptCount val="4"/>
                <c:pt idx="0">
                  <c:v>Totalmente de acuerdo</c:v>
                </c:pt>
                <c:pt idx="1">
                  <c:v>De acuerdo</c:v>
                </c:pt>
                <c:pt idx="2">
                  <c:v>Desacuerdo</c:v>
                </c:pt>
                <c:pt idx="3">
                  <c:v>Totalmente en desacuerdo</c:v>
                </c:pt>
              </c:strCache>
            </c:strRef>
          </c:cat>
          <c:val>
            <c:numRef>
              <c:f>Hoja1!$B$23:$E$23</c:f>
              <c:numCache>
                <c:formatCode>General</c:formatCode>
                <c:ptCount val="4"/>
                <c:pt idx="0">
                  <c:v>92</c:v>
                </c:pt>
                <c:pt idx="1">
                  <c:v>2</c:v>
                </c:pt>
                <c:pt idx="2">
                  <c:v>1</c:v>
                </c:pt>
                <c:pt idx="3">
                  <c:v>0</c:v>
                </c:pt>
              </c:numCache>
            </c:numRef>
          </c:val>
          <c:extLst>
            <c:ext xmlns:c16="http://schemas.microsoft.com/office/drawing/2014/chart" uri="{C3380CC4-5D6E-409C-BE32-E72D297353CC}">
              <c16:uniqueId val="{00000008-BC7A-B04D-BD76-65F9F673DB69}"/>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BADC-5740-BDE8-56AE942DC78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BADC-5740-BDE8-56AE942DC78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BADC-5740-BDE8-56AE942DC78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BADC-5740-BDE8-56AE942DC78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Hoja1!$B$24:$E$24</c:f>
              <c:strCache>
                <c:ptCount val="4"/>
                <c:pt idx="0">
                  <c:v>Totalmente de acuerdo</c:v>
                </c:pt>
                <c:pt idx="1">
                  <c:v>De acuerdo</c:v>
                </c:pt>
                <c:pt idx="2">
                  <c:v>Desacuerdo</c:v>
                </c:pt>
                <c:pt idx="3">
                  <c:v>Totalmente en desacuerdo</c:v>
                </c:pt>
              </c:strCache>
            </c:strRef>
          </c:cat>
          <c:val>
            <c:numRef>
              <c:f>Hoja1!$B$25:$E$25</c:f>
              <c:numCache>
                <c:formatCode>General</c:formatCode>
                <c:ptCount val="4"/>
                <c:pt idx="0">
                  <c:v>81</c:v>
                </c:pt>
                <c:pt idx="1">
                  <c:v>14</c:v>
                </c:pt>
                <c:pt idx="2">
                  <c:v>0</c:v>
                </c:pt>
                <c:pt idx="3">
                  <c:v>0</c:v>
                </c:pt>
              </c:numCache>
            </c:numRef>
          </c:val>
          <c:extLst>
            <c:ext xmlns:c16="http://schemas.microsoft.com/office/drawing/2014/chart" uri="{C3380CC4-5D6E-409C-BE32-E72D297353CC}">
              <c16:uniqueId val="{00000008-BADC-5740-BDE8-56AE942DC78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9B5-1941-A61C-756F238B599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9B5-1941-A61C-756F238B599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9B5-1941-A61C-756F238B599B}"/>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59B5-1941-A61C-756F238B599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Hoja1!$B$26:$E$26</c:f>
              <c:strCache>
                <c:ptCount val="4"/>
                <c:pt idx="0">
                  <c:v>Totalmente de acuerdo</c:v>
                </c:pt>
                <c:pt idx="1">
                  <c:v>De acuerdo</c:v>
                </c:pt>
                <c:pt idx="2">
                  <c:v>Desacuerdo</c:v>
                </c:pt>
                <c:pt idx="3">
                  <c:v>Totalmente en desacuerdo</c:v>
                </c:pt>
              </c:strCache>
            </c:strRef>
          </c:cat>
          <c:val>
            <c:numRef>
              <c:f>Hoja1!$B$27:$E$27</c:f>
              <c:numCache>
                <c:formatCode>General</c:formatCode>
                <c:ptCount val="4"/>
                <c:pt idx="0">
                  <c:v>63</c:v>
                </c:pt>
                <c:pt idx="1">
                  <c:v>14</c:v>
                </c:pt>
                <c:pt idx="2">
                  <c:v>4</c:v>
                </c:pt>
                <c:pt idx="3">
                  <c:v>0</c:v>
                </c:pt>
              </c:numCache>
            </c:numRef>
          </c:val>
          <c:extLst>
            <c:ext xmlns:c16="http://schemas.microsoft.com/office/drawing/2014/chart" uri="{C3380CC4-5D6E-409C-BE32-E72D297353CC}">
              <c16:uniqueId val="{00000008-59B5-1941-A61C-756F238B599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561-8046-9E29-34843F9012C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561-8046-9E29-34843F9012C6}"/>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561-8046-9E29-34843F9012C6}"/>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561-8046-9E29-34843F9012C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Hoja1!$B$28:$E$28</c:f>
              <c:strCache>
                <c:ptCount val="4"/>
                <c:pt idx="0">
                  <c:v>Totalmente de acuerdo</c:v>
                </c:pt>
                <c:pt idx="1">
                  <c:v>De acuerdo</c:v>
                </c:pt>
                <c:pt idx="2">
                  <c:v>Desacuerdo</c:v>
                </c:pt>
                <c:pt idx="3">
                  <c:v>Totalmente en desacuerdo</c:v>
                </c:pt>
              </c:strCache>
            </c:strRef>
          </c:cat>
          <c:val>
            <c:numRef>
              <c:f>Hoja1!$B$29:$E$29</c:f>
              <c:numCache>
                <c:formatCode>General</c:formatCode>
                <c:ptCount val="4"/>
                <c:pt idx="0">
                  <c:v>76</c:v>
                </c:pt>
                <c:pt idx="1">
                  <c:v>5</c:v>
                </c:pt>
                <c:pt idx="2">
                  <c:v>0</c:v>
                </c:pt>
                <c:pt idx="3">
                  <c:v>0</c:v>
                </c:pt>
              </c:numCache>
            </c:numRef>
          </c:val>
          <c:extLst>
            <c:ext xmlns:c16="http://schemas.microsoft.com/office/drawing/2014/chart" uri="{C3380CC4-5D6E-409C-BE32-E72D297353CC}">
              <c16:uniqueId val="{00000008-A561-8046-9E29-34843F9012C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CB4-4C47-AE53-3988673F1F5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CB4-4C47-AE53-3988673F1F5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CB4-4C47-AE53-3988673F1F5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CB4-4C47-AE53-3988673F1F5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Hoja1!$B$30:$E$30</c:f>
              <c:strCache>
                <c:ptCount val="4"/>
                <c:pt idx="0">
                  <c:v>Totalmente de acuerdo</c:v>
                </c:pt>
                <c:pt idx="1">
                  <c:v>De acuerdo</c:v>
                </c:pt>
                <c:pt idx="2">
                  <c:v>Desacuerdo</c:v>
                </c:pt>
                <c:pt idx="3">
                  <c:v>Totalmente en desacuerdo</c:v>
                </c:pt>
              </c:strCache>
            </c:strRef>
          </c:cat>
          <c:val>
            <c:numRef>
              <c:f>Hoja1!$B$31:$E$31</c:f>
              <c:numCache>
                <c:formatCode>General</c:formatCode>
                <c:ptCount val="4"/>
                <c:pt idx="0">
                  <c:v>76</c:v>
                </c:pt>
                <c:pt idx="1">
                  <c:v>5</c:v>
                </c:pt>
                <c:pt idx="2">
                  <c:v>0</c:v>
                </c:pt>
                <c:pt idx="3">
                  <c:v>0</c:v>
                </c:pt>
              </c:numCache>
            </c:numRef>
          </c:val>
          <c:extLst>
            <c:ext xmlns:c16="http://schemas.microsoft.com/office/drawing/2014/chart" uri="{C3380CC4-5D6E-409C-BE32-E72D297353CC}">
              <c16:uniqueId val="{00000008-4CB4-4C47-AE53-3988673F1F5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DE7-1E4B-B32B-1A1136F65C74}"/>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7-1E4B-B32B-1A1136F65C74}"/>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DE7-1E4B-B32B-1A1136F65C74}"/>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DE7-1E4B-B32B-1A1136F65C7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Hoja1!$B$32:$E$32</c:f>
              <c:strCache>
                <c:ptCount val="4"/>
                <c:pt idx="0">
                  <c:v>Totalmente de acuerdo</c:v>
                </c:pt>
                <c:pt idx="1">
                  <c:v>De acuerdo</c:v>
                </c:pt>
                <c:pt idx="2">
                  <c:v>Desacuerdo</c:v>
                </c:pt>
                <c:pt idx="3">
                  <c:v>Totalmente en desacuerdo</c:v>
                </c:pt>
              </c:strCache>
            </c:strRef>
          </c:cat>
          <c:val>
            <c:numRef>
              <c:f>Hoja1!$B$33:$E$33</c:f>
              <c:numCache>
                <c:formatCode>General</c:formatCode>
                <c:ptCount val="4"/>
                <c:pt idx="0">
                  <c:v>63</c:v>
                </c:pt>
                <c:pt idx="1">
                  <c:v>18</c:v>
                </c:pt>
                <c:pt idx="2">
                  <c:v>0</c:v>
                </c:pt>
                <c:pt idx="3">
                  <c:v>0</c:v>
                </c:pt>
              </c:numCache>
            </c:numRef>
          </c:val>
          <c:extLst>
            <c:ext xmlns:c16="http://schemas.microsoft.com/office/drawing/2014/chart" uri="{C3380CC4-5D6E-409C-BE32-E72D297353CC}">
              <c16:uniqueId val="{00000008-4DE7-1E4B-B32B-1A1136F65C7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01E-AD45-9CC4-E8D27EA1AE0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01E-AD45-9CC4-E8D27EA1AE0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01E-AD45-9CC4-E8D27EA1AE05}"/>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01E-AD45-9CC4-E8D27EA1AE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Hoja1!$B$6:$E$6</c:f>
              <c:strCache>
                <c:ptCount val="4"/>
                <c:pt idx="0">
                  <c:v>Totalmente de acuerdo</c:v>
                </c:pt>
                <c:pt idx="1">
                  <c:v>De acuerdo</c:v>
                </c:pt>
                <c:pt idx="2">
                  <c:v>Desacuerdo</c:v>
                </c:pt>
                <c:pt idx="3">
                  <c:v>Totalmente en desacuerdo</c:v>
                </c:pt>
              </c:strCache>
            </c:strRef>
          </c:cat>
          <c:val>
            <c:numRef>
              <c:f>Hoja1!$B$7:$E$7</c:f>
              <c:numCache>
                <c:formatCode>General</c:formatCode>
                <c:ptCount val="4"/>
                <c:pt idx="0">
                  <c:v>80</c:v>
                </c:pt>
                <c:pt idx="1">
                  <c:v>15</c:v>
                </c:pt>
                <c:pt idx="2">
                  <c:v>0</c:v>
                </c:pt>
                <c:pt idx="3">
                  <c:v>0</c:v>
                </c:pt>
              </c:numCache>
            </c:numRef>
          </c:val>
          <c:extLst>
            <c:ext xmlns:c16="http://schemas.microsoft.com/office/drawing/2014/chart" uri="{C3380CC4-5D6E-409C-BE32-E72D297353CC}">
              <c16:uniqueId val="{00000008-001E-AD45-9CC4-E8D27EA1AE0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0C-8A4B-9598-F4EB62A477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0C-8A4B-9598-F4EB62A477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0C-8A4B-9598-F4EB62A477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0C-8A4B-9598-F4EB62A477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Hoja1!$B$34:$E$34</c:f>
              <c:strCache>
                <c:ptCount val="4"/>
                <c:pt idx="0">
                  <c:v>Totalmente de acuerdo</c:v>
                </c:pt>
                <c:pt idx="1">
                  <c:v>De acuerdo</c:v>
                </c:pt>
                <c:pt idx="2">
                  <c:v>Desacuerdo</c:v>
                </c:pt>
                <c:pt idx="3">
                  <c:v>Totalmente en desacuerdo</c:v>
                </c:pt>
              </c:strCache>
            </c:strRef>
          </c:cat>
          <c:val>
            <c:numRef>
              <c:f>Hoja1!$B$35:$E$35</c:f>
              <c:numCache>
                <c:formatCode>General</c:formatCode>
                <c:ptCount val="4"/>
                <c:pt idx="0">
                  <c:v>70</c:v>
                </c:pt>
                <c:pt idx="1">
                  <c:v>10</c:v>
                </c:pt>
                <c:pt idx="2">
                  <c:v>1</c:v>
                </c:pt>
                <c:pt idx="3">
                  <c:v>0</c:v>
                </c:pt>
              </c:numCache>
            </c:numRef>
          </c:val>
          <c:extLst>
            <c:ext xmlns:c16="http://schemas.microsoft.com/office/drawing/2014/chart" uri="{C3380CC4-5D6E-409C-BE32-E72D297353CC}">
              <c16:uniqueId val="{00000008-110C-8A4B-9598-F4EB62A477D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433-BC4A-9E9D-B6747EDE5D3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7433-BC4A-9E9D-B6747EDE5D3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433-BC4A-9E9D-B6747EDE5D3C}"/>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7433-BC4A-9E9D-B6747EDE5D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Hoja1!$B$36:$E$36</c:f>
              <c:strCache>
                <c:ptCount val="4"/>
                <c:pt idx="0">
                  <c:v>Totalmente de acuerdo</c:v>
                </c:pt>
                <c:pt idx="1">
                  <c:v>De acuerdo</c:v>
                </c:pt>
                <c:pt idx="2">
                  <c:v>Desacuerdo</c:v>
                </c:pt>
                <c:pt idx="3">
                  <c:v>Totalmente en desacuerdo</c:v>
                </c:pt>
              </c:strCache>
            </c:strRef>
          </c:cat>
          <c:val>
            <c:numRef>
              <c:f>Hoja1!$B$37:$E$37</c:f>
              <c:numCache>
                <c:formatCode>General</c:formatCode>
                <c:ptCount val="4"/>
                <c:pt idx="0">
                  <c:v>67</c:v>
                </c:pt>
                <c:pt idx="1">
                  <c:v>13</c:v>
                </c:pt>
                <c:pt idx="2">
                  <c:v>1</c:v>
                </c:pt>
                <c:pt idx="3">
                  <c:v>0</c:v>
                </c:pt>
              </c:numCache>
            </c:numRef>
          </c:val>
          <c:extLst>
            <c:ext xmlns:c16="http://schemas.microsoft.com/office/drawing/2014/chart" uri="{C3380CC4-5D6E-409C-BE32-E72D297353CC}">
              <c16:uniqueId val="{00000008-7433-BC4A-9E9D-B6747EDE5D3C}"/>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6F2-BD49-A02D-0F1D6AE8B03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6F2-BD49-A02D-0F1D6AE8B03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16F2-BD49-A02D-0F1D6AE8B035}"/>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6F2-BD49-A02D-0F1D6AE8B0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Hoja1!$B$38:$E$38</c:f>
              <c:strCache>
                <c:ptCount val="4"/>
                <c:pt idx="0">
                  <c:v>Totalmente de acuerdo</c:v>
                </c:pt>
                <c:pt idx="1">
                  <c:v>De acuerdo</c:v>
                </c:pt>
                <c:pt idx="2">
                  <c:v>Desacuerdo</c:v>
                </c:pt>
                <c:pt idx="3">
                  <c:v>Totalmente en desacuerdo</c:v>
                </c:pt>
              </c:strCache>
            </c:strRef>
          </c:cat>
          <c:val>
            <c:numRef>
              <c:f>Hoja1!$B$39:$E$39</c:f>
              <c:numCache>
                <c:formatCode>General</c:formatCode>
                <c:ptCount val="4"/>
                <c:pt idx="0">
                  <c:v>77</c:v>
                </c:pt>
                <c:pt idx="1">
                  <c:v>4</c:v>
                </c:pt>
                <c:pt idx="2">
                  <c:v>0</c:v>
                </c:pt>
                <c:pt idx="3">
                  <c:v>0</c:v>
                </c:pt>
              </c:numCache>
            </c:numRef>
          </c:val>
          <c:extLst>
            <c:ext xmlns:c16="http://schemas.microsoft.com/office/drawing/2014/chart" uri="{C3380CC4-5D6E-409C-BE32-E72D297353CC}">
              <c16:uniqueId val="{00000008-16F2-BD49-A02D-0F1D6AE8B03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A4B-8A4E-BB34-439BBE1E8112}"/>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A4B-8A4E-BB34-439BBE1E8112}"/>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1A4B-8A4E-BB34-439BBE1E8112}"/>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1A4B-8A4E-BB34-439BBE1E81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Hoja1!$B$40:$E$40</c:f>
              <c:strCache>
                <c:ptCount val="4"/>
                <c:pt idx="0">
                  <c:v>Totalmente de acuerdo</c:v>
                </c:pt>
                <c:pt idx="1">
                  <c:v>De acuerdo</c:v>
                </c:pt>
                <c:pt idx="2">
                  <c:v>Desacuerdo</c:v>
                </c:pt>
                <c:pt idx="3">
                  <c:v>Totalmente en desacuerdo</c:v>
                </c:pt>
              </c:strCache>
            </c:strRef>
          </c:cat>
          <c:val>
            <c:numRef>
              <c:f>Hoja1!$B$41:$E$41</c:f>
              <c:numCache>
                <c:formatCode>General</c:formatCode>
                <c:ptCount val="4"/>
                <c:pt idx="0">
                  <c:v>76</c:v>
                </c:pt>
                <c:pt idx="1">
                  <c:v>5</c:v>
                </c:pt>
                <c:pt idx="2">
                  <c:v>0</c:v>
                </c:pt>
                <c:pt idx="3">
                  <c:v>0</c:v>
                </c:pt>
              </c:numCache>
            </c:numRef>
          </c:val>
          <c:extLst>
            <c:ext xmlns:c16="http://schemas.microsoft.com/office/drawing/2014/chart" uri="{C3380CC4-5D6E-409C-BE32-E72D297353CC}">
              <c16:uniqueId val="{00000008-1A4B-8A4E-BB34-439BBE1E8112}"/>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493-3747-AA22-62D97888B20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2493-3747-AA22-62D97888B20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493-3747-AA22-62D97888B20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2493-3747-AA22-62D97888B2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Hoja1!$B$42:$E$42</c:f>
              <c:strCache>
                <c:ptCount val="4"/>
                <c:pt idx="0">
                  <c:v>Totalmente de acuerdo</c:v>
                </c:pt>
                <c:pt idx="1">
                  <c:v>De acuerdo</c:v>
                </c:pt>
                <c:pt idx="2">
                  <c:v>Desacuerdo</c:v>
                </c:pt>
                <c:pt idx="3">
                  <c:v>Totalmente en desacuerdo</c:v>
                </c:pt>
              </c:strCache>
            </c:strRef>
          </c:cat>
          <c:val>
            <c:numRef>
              <c:f>Hoja1!$B$43:$E$43</c:f>
              <c:numCache>
                <c:formatCode>General</c:formatCode>
                <c:ptCount val="4"/>
                <c:pt idx="0">
                  <c:v>12</c:v>
                </c:pt>
                <c:pt idx="1">
                  <c:v>17</c:v>
                </c:pt>
                <c:pt idx="2">
                  <c:v>35</c:v>
                </c:pt>
                <c:pt idx="3">
                  <c:v>17</c:v>
                </c:pt>
              </c:numCache>
            </c:numRef>
          </c:val>
          <c:extLst>
            <c:ext xmlns:c16="http://schemas.microsoft.com/office/drawing/2014/chart" uri="{C3380CC4-5D6E-409C-BE32-E72D297353CC}">
              <c16:uniqueId val="{00000008-2493-3747-AA22-62D97888B201}"/>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25-7842-8329-EFE7156CC1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525-7842-8329-EFE7156CC1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525-7842-8329-EFE7156CC1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525-7842-8329-EFE7156CC1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Hoja1!$B$44:$E$44</c:f>
              <c:strCache>
                <c:ptCount val="4"/>
                <c:pt idx="0">
                  <c:v>Totalmente de acuerdo</c:v>
                </c:pt>
                <c:pt idx="1">
                  <c:v>De acuerdo</c:v>
                </c:pt>
                <c:pt idx="2">
                  <c:v>Desacuerdo</c:v>
                </c:pt>
                <c:pt idx="3">
                  <c:v>Totalmente en desacuerdo</c:v>
                </c:pt>
              </c:strCache>
            </c:strRef>
          </c:cat>
          <c:val>
            <c:numRef>
              <c:f>Hoja1!$B$45:$E$45</c:f>
              <c:numCache>
                <c:formatCode>General</c:formatCode>
                <c:ptCount val="4"/>
                <c:pt idx="0">
                  <c:v>13</c:v>
                </c:pt>
                <c:pt idx="1">
                  <c:v>7</c:v>
                </c:pt>
                <c:pt idx="2">
                  <c:v>27</c:v>
                </c:pt>
                <c:pt idx="3">
                  <c:v>34</c:v>
                </c:pt>
              </c:numCache>
            </c:numRef>
          </c:val>
          <c:extLst>
            <c:ext xmlns:c16="http://schemas.microsoft.com/office/drawing/2014/chart" uri="{C3380CC4-5D6E-409C-BE32-E72D297353CC}">
              <c16:uniqueId val="{00000008-1525-7842-8329-EFE7156CC11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F2-8345-88DC-4D5B0AE1C81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BF2-8345-88DC-4D5B0AE1C81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BF2-8345-88DC-4D5B0AE1C81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0BF2-8345-88DC-4D5B0AE1C81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Hoja1!$B$46:$E$46</c:f>
              <c:strCache>
                <c:ptCount val="4"/>
                <c:pt idx="0">
                  <c:v>Totalmente de acuerdo</c:v>
                </c:pt>
                <c:pt idx="1">
                  <c:v>De acuerdo</c:v>
                </c:pt>
                <c:pt idx="2">
                  <c:v>Desacuerdo</c:v>
                </c:pt>
                <c:pt idx="3">
                  <c:v>Totalmente en desacuerdo</c:v>
                </c:pt>
              </c:strCache>
            </c:strRef>
          </c:cat>
          <c:val>
            <c:numRef>
              <c:f>Hoja1!$B$47:$E$47</c:f>
              <c:numCache>
                <c:formatCode>General</c:formatCode>
                <c:ptCount val="4"/>
                <c:pt idx="0">
                  <c:v>57</c:v>
                </c:pt>
                <c:pt idx="1">
                  <c:v>22</c:v>
                </c:pt>
                <c:pt idx="2">
                  <c:v>1</c:v>
                </c:pt>
                <c:pt idx="3">
                  <c:v>1</c:v>
                </c:pt>
              </c:numCache>
            </c:numRef>
          </c:val>
          <c:extLst>
            <c:ext xmlns:c16="http://schemas.microsoft.com/office/drawing/2014/chart" uri="{C3380CC4-5D6E-409C-BE32-E72D297353CC}">
              <c16:uniqueId val="{00000008-0BF2-8345-88DC-4D5B0AE1C81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BF3-DE4F-88A1-B092D5252A0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F3-DE4F-88A1-B092D5252A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BF3-DE4F-88A1-B092D5252A0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BF3-DE4F-88A1-B092D5252A0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Hoja1!$B$48:$E$48</c:f>
              <c:strCache>
                <c:ptCount val="4"/>
                <c:pt idx="0">
                  <c:v>Totalmente de acuerdo</c:v>
                </c:pt>
                <c:pt idx="1">
                  <c:v>De acuerdo</c:v>
                </c:pt>
                <c:pt idx="2">
                  <c:v>Desacuerdo</c:v>
                </c:pt>
                <c:pt idx="3">
                  <c:v>Totalmente en desacuerdo</c:v>
                </c:pt>
              </c:strCache>
            </c:strRef>
          </c:cat>
          <c:val>
            <c:numRef>
              <c:f>Hoja1!$B$49:$E$49</c:f>
              <c:numCache>
                <c:formatCode>General</c:formatCode>
                <c:ptCount val="4"/>
                <c:pt idx="0">
                  <c:v>73</c:v>
                </c:pt>
                <c:pt idx="1">
                  <c:v>7</c:v>
                </c:pt>
                <c:pt idx="2">
                  <c:v>1</c:v>
                </c:pt>
                <c:pt idx="3">
                  <c:v>1</c:v>
                </c:pt>
              </c:numCache>
            </c:numRef>
          </c:val>
          <c:extLst>
            <c:ext xmlns:c16="http://schemas.microsoft.com/office/drawing/2014/chart" uri="{C3380CC4-5D6E-409C-BE32-E72D297353CC}">
              <c16:uniqueId val="{00000008-CBF3-DE4F-88A1-B092D5252A0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378-F24D-BBA1-9ABB22CD35B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378-F24D-BBA1-9ABB22CD35B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378-F24D-BBA1-9ABB22CD35B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378-F24D-BBA1-9ABB22CD35B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Hoja1!$B$50:$E$50</c:f>
              <c:strCache>
                <c:ptCount val="4"/>
                <c:pt idx="0">
                  <c:v>Totalmente de acuerdo</c:v>
                </c:pt>
                <c:pt idx="1">
                  <c:v>De acuerdo</c:v>
                </c:pt>
                <c:pt idx="2">
                  <c:v>Desacuerdo</c:v>
                </c:pt>
                <c:pt idx="3">
                  <c:v>Totalmente en desacuerdo</c:v>
                </c:pt>
              </c:strCache>
            </c:strRef>
          </c:cat>
          <c:val>
            <c:numRef>
              <c:f>Hoja1!$B$51:$E$51</c:f>
              <c:numCache>
                <c:formatCode>General</c:formatCode>
                <c:ptCount val="4"/>
                <c:pt idx="0">
                  <c:v>74</c:v>
                </c:pt>
                <c:pt idx="1">
                  <c:v>7</c:v>
                </c:pt>
                <c:pt idx="2">
                  <c:v>0</c:v>
                </c:pt>
                <c:pt idx="3">
                  <c:v>0</c:v>
                </c:pt>
              </c:numCache>
            </c:numRef>
          </c:val>
          <c:extLst>
            <c:ext xmlns:c16="http://schemas.microsoft.com/office/drawing/2014/chart" uri="{C3380CC4-5D6E-409C-BE32-E72D297353CC}">
              <c16:uniqueId val="{00000008-4378-F24D-BBA1-9ABB22CD35B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5FCC-9046-98F1-08F559298D9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5FCC-9046-98F1-08F559298D9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5FCC-9046-98F1-08F559298D95}"/>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5FCC-9046-98F1-08F559298D9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Hoja1!$B$52:$E$52</c:f>
              <c:strCache>
                <c:ptCount val="4"/>
                <c:pt idx="0">
                  <c:v>Totalmente de acuerdo</c:v>
                </c:pt>
                <c:pt idx="1">
                  <c:v>De acuerdo</c:v>
                </c:pt>
                <c:pt idx="2">
                  <c:v>Desacuerdo</c:v>
                </c:pt>
                <c:pt idx="3">
                  <c:v>Totalmente en desacuerdo</c:v>
                </c:pt>
              </c:strCache>
            </c:strRef>
          </c:cat>
          <c:val>
            <c:numRef>
              <c:f>Hoja1!$B$53:$E$53</c:f>
              <c:numCache>
                <c:formatCode>General</c:formatCode>
                <c:ptCount val="4"/>
                <c:pt idx="0">
                  <c:v>44</c:v>
                </c:pt>
                <c:pt idx="1">
                  <c:v>31</c:v>
                </c:pt>
                <c:pt idx="2">
                  <c:v>5</c:v>
                </c:pt>
                <c:pt idx="3">
                  <c:v>1</c:v>
                </c:pt>
              </c:numCache>
            </c:numRef>
          </c:val>
          <c:extLst>
            <c:ext xmlns:c16="http://schemas.microsoft.com/office/drawing/2014/chart" uri="{C3380CC4-5D6E-409C-BE32-E72D297353CC}">
              <c16:uniqueId val="{00000008-5FCC-9046-98F1-08F559298D95}"/>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9C57-A842-88F9-33F590C5D50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C57-A842-88F9-33F590C5D50D}"/>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9C57-A842-88F9-33F590C5D50D}"/>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9C57-A842-88F9-33F590C5D5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Hoja1!$B$8:$E$8</c:f>
              <c:strCache>
                <c:ptCount val="4"/>
                <c:pt idx="0">
                  <c:v>Totalmente de acuerdo</c:v>
                </c:pt>
                <c:pt idx="1">
                  <c:v>De acuerdo</c:v>
                </c:pt>
                <c:pt idx="2">
                  <c:v>Desacuerdo</c:v>
                </c:pt>
                <c:pt idx="3">
                  <c:v>Totalmente en desacuerdo</c:v>
                </c:pt>
              </c:strCache>
            </c:strRef>
          </c:cat>
          <c:val>
            <c:numRef>
              <c:f>Hoja1!$B$9:$E$9</c:f>
              <c:numCache>
                <c:formatCode>General</c:formatCode>
                <c:ptCount val="4"/>
                <c:pt idx="0">
                  <c:v>79</c:v>
                </c:pt>
                <c:pt idx="1">
                  <c:v>15</c:v>
                </c:pt>
                <c:pt idx="2">
                  <c:v>1</c:v>
                </c:pt>
                <c:pt idx="3">
                  <c:v>0</c:v>
                </c:pt>
              </c:numCache>
            </c:numRef>
          </c:val>
          <c:extLst>
            <c:ext xmlns:c16="http://schemas.microsoft.com/office/drawing/2014/chart" uri="{C3380CC4-5D6E-409C-BE32-E72D297353CC}">
              <c16:uniqueId val="{00000008-9C57-A842-88F9-33F590C5D50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DC-B947-9574-99B17E7662A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1DC-B947-9574-99B17E7662A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1DC-B947-9574-99B17E7662A6}"/>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1DC-B947-9574-99B17E7662A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Hoja1!$B$54:$E$54</c:f>
              <c:strCache>
                <c:ptCount val="4"/>
                <c:pt idx="0">
                  <c:v>Totalmente de acuerdo</c:v>
                </c:pt>
                <c:pt idx="1">
                  <c:v>De acuerdo</c:v>
                </c:pt>
                <c:pt idx="2">
                  <c:v>Desacuerdo</c:v>
                </c:pt>
                <c:pt idx="3">
                  <c:v>Totalmente en desacuerdo</c:v>
                </c:pt>
              </c:strCache>
            </c:strRef>
          </c:cat>
          <c:val>
            <c:numRef>
              <c:f>Hoja1!$B$55:$E$55</c:f>
              <c:numCache>
                <c:formatCode>General</c:formatCode>
                <c:ptCount val="4"/>
                <c:pt idx="0">
                  <c:v>70</c:v>
                </c:pt>
                <c:pt idx="1">
                  <c:v>11</c:v>
                </c:pt>
                <c:pt idx="2">
                  <c:v>0</c:v>
                </c:pt>
                <c:pt idx="3">
                  <c:v>0</c:v>
                </c:pt>
              </c:numCache>
            </c:numRef>
          </c:val>
          <c:extLst>
            <c:ext xmlns:c16="http://schemas.microsoft.com/office/drawing/2014/chart" uri="{C3380CC4-5D6E-409C-BE32-E72D297353CC}">
              <c16:uniqueId val="{00000008-C1DC-B947-9574-99B17E7662A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BF73-A347-A9C2-EAC1ACE7958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BF73-A347-A9C2-EAC1ACE7958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BF73-A347-A9C2-EAC1ACE7958B}"/>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BF73-A347-A9C2-EAC1ACE795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Hoja1!$B$56:$E$56</c:f>
              <c:strCache>
                <c:ptCount val="4"/>
                <c:pt idx="0">
                  <c:v>Totalmente de acuerdo</c:v>
                </c:pt>
                <c:pt idx="1">
                  <c:v>De acuerdo</c:v>
                </c:pt>
                <c:pt idx="2">
                  <c:v>Desacuerdo</c:v>
                </c:pt>
                <c:pt idx="3">
                  <c:v>Totalmente en desacuerdo</c:v>
                </c:pt>
              </c:strCache>
            </c:strRef>
          </c:cat>
          <c:val>
            <c:numRef>
              <c:f>Hoja1!$B$57:$E$57</c:f>
              <c:numCache>
                <c:formatCode>General</c:formatCode>
                <c:ptCount val="4"/>
                <c:pt idx="0">
                  <c:v>81</c:v>
                </c:pt>
                <c:pt idx="1">
                  <c:v>7</c:v>
                </c:pt>
                <c:pt idx="2">
                  <c:v>0</c:v>
                </c:pt>
                <c:pt idx="3">
                  <c:v>0</c:v>
                </c:pt>
              </c:numCache>
            </c:numRef>
          </c:val>
          <c:extLst>
            <c:ext xmlns:c16="http://schemas.microsoft.com/office/drawing/2014/chart" uri="{C3380CC4-5D6E-409C-BE32-E72D297353CC}">
              <c16:uniqueId val="{00000008-BF73-A347-A9C2-EAC1ACE7958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41B-6042-9BD5-84841E64EBA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41B-6042-9BD5-84841E64EBA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41B-6042-9BD5-84841E64EBA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41B-6042-9BD5-84841E64EB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Hoja1!$B$10:$E$10</c:f>
              <c:strCache>
                <c:ptCount val="4"/>
                <c:pt idx="0">
                  <c:v>Totalmente de acuerdo</c:v>
                </c:pt>
                <c:pt idx="1">
                  <c:v>De acuerdo</c:v>
                </c:pt>
                <c:pt idx="2">
                  <c:v>Desacuerdo</c:v>
                </c:pt>
                <c:pt idx="3">
                  <c:v>Totalmente en desacuerdo</c:v>
                </c:pt>
              </c:strCache>
            </c:strRef>
          </c:cat>
          <c:val>
            <c:numRef>
              <c:f>Hoja1!$B$11:$E$11</c:f>
              <c:numCache>
                <c:formatCode>General</c:formatCode>
                <c:ptCount val="4"/>
                <c:pt idx="0">
                  <c:v>68</c:v>
                </c:pt>
                <c:pt idx="1">
                  <c:v>23</c:v>
                </c:pt>
                <c:pt idx="2">
                  <c:v>3</c:v>
                </c:pt>
                <c:pt idx="3">
                  <c:v>1</c:v>
                </c:pt>
              </c:numCache>
            </c:numRef>
          </c:val>
          <c:extLst>
            <c:ext xmlns:c16="http://schemas.microsoft.com/office/drawing/2014/chart" uri="{C3380CC4-5D6E-409C-BE32-E72D297353CC}">
              <c16:uniqueId val="{00000008-A41B-6042-9BD5-84841E64EBA0}"/>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pivotSource>
    <c:name>[Test de percepción sobre integridad ultimo 29.07.2025.xlsx]Hoja1!TablaDinámica17</c:name>
    <c:fmtId val="24"/>
  </c:pivotSource>
  <c:chart>
    <c:autoTitleDeleted val="1"/>
    <c:pivotFmts>
      <c:pivotFmt>
        <c:idx val="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2"/>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3"/>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4"/>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6"/>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7"/>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8"/>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0"/>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
        <c:idx val="11"/>
        <c:spPr>
          <a:solidFill>
            <a:schemeClr val="accent1"/>
          </a:solidFill>
          <a:ln w="19050">
            <a:solidFill>
              <a:schemeClr val="lt1"/>
            </a:solidFill>
          </a:ln>
          <a:effectLst/>
          <a:scene3d>
            <a:camera prst="orthographicFront"/>
            <a:lightRig rig="brightRoom" dir="t"/>
          </a:scene3d>
          <a:sp3d prstMaterial="flat">
            <a:bevelT w="50800" h="101600" prst="angle"/>
            <a:contourClr>
              <a:srgbClr val="000000"/>
            </a:contourClr>
          </a:sp3d>
        </c:spPr>
      </c:pivotFmt>
    </c:pivotFmts>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00A-4A47-9183-4022BFE3A20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00A-4A47-9183-4022BFE3A20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900A-4A47-9183-4022BFE3A20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900A-4A47-9183-4022BFE3A20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Hoja1!$B$9:$E$9</c:f>
              <c:strCache>
                <c:ptCount val="4"/>
                <c:pt idx="0">
                  <c:v>Totalmente de acuerdo</c:v>
                </c:pt>
                <c:pt idx="1">
                  <c:v>De acuerdo</c:v>
                </c:pt>
                <c:pt idx="2">
                  <c:v>Desacuerdo</c:v>
                </c:pt>
                <c:pt idx="3">
                  <c:v>Totalmente en desacuerdo</c:v>
                </c:pt>
              </c:strCache>
            </c:strRef>
          </c:cat>
          <c:val>
            <c:numRef>
              <c:f>Hoja1!$B$10:$E$10</c:f>
              <c:numCache>
                <c:formatCode>General</c:formatCode>
                <c:ptCount val="4"/>
                <c:pt idx="0">
                  <c:v>81</c:v>
                </c:pt>
                <c:pt idx="1">
                  <c:v>14</c:v>
                </c:pt>
                <c:pt idx="2">
                  <c:v>0</c:v>
                </c:pt>
                <c:pt idx="3">
                  <c:v>0</c:v>
                </c:pt>
              </c:numCache>
            </c:numRef>
          </c:val>
          <c:extLst>
            <c:ext xmlns:c16="http://schemas.microsoft.com/office/drawing/2014/chart" uri="{C3380CC4-5D6E-409C-BE32-E72D297353CC}">
              <c16:uniqueId val="{00000008-900A-4A47-9183-4022BFE3A20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41BB-4040-9430-FD6298216F9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1BB-4040-9430-FD6298216F93}"/>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41BB-4040-9430-FD6298216F93}"/>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41BB-4040-9430-FD6298216F9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Hoja1!$B$11:$E$11</c:f>
              <c:strCache>
                <c:ptCount val="4"/>
                <c:pt idx="0">
                  <c:v>Totalmente de acuerdo</c:v>
                </c:pt>
                <c:pt idx="1">
                  <c:v>De acuerdo</c:v>
                </c:pt>
                <c:pt idx="2">
                  <c:v>Desacuerdo</c:v>
                </c:pt>
                <c:pt idx="3">
                  <c:v>Totalmente en desacuerdo</c:v>
                </c:pt>
              </c:strCache>
            </c:strRef>
          </c:cat>
          <c:val>
            <c:numRef>
              <c:f>Hoja1!$B$12:$E$12</c:f>
              <c:numCache>
                <c:formatCode>General</c:formatCode>
                <c:ptCount val="4"/>
                <c:pt idx="0">
                  <c:v>85</c:v>
                </c:pt>
                <c:pt idx="1">
                  <c:v>10</c:v>
                </c:pt>
                <c:pt idx="2">
                  <c:v>0</c:v>
                </c:pt>
                <c:pt idx="3">
                  <c:v>0</c:v>
                </c:pt>
              </c:numCache>
            </c:numRef>
          </c:val>
          <c:extLst>
            <c:ext xmlns:c16="http://schemas.microsoft.com/office/drawing/2014/chart" uri="{C3380CC4-5D6E-409C-BE32-E72D297353CC}">
              <c16:uniqueId val="{00000008-41BB-4040-9430-FD6298216F9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99B-8F41-B000-7014D148430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099B-8F41-B000-7014D148430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099B-8F41-B000-7014D148430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099B-8F41-B000-7014D14843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Hoja1!$B$13:$E$13</c:f>
              <c:strCache>
                <c:ptCount val="4"/>
                <c:pt idx="0">
                  <c:v>Totalmente de acuerdo</c:v>
                </c:pt>
                <c:pt idx="1">
                  <c:v>De acuerdo</c:v>
                </c:pt>
                <c:pt idx="2">
                  <c:v>Desacuerdo</c:v>
                </c:pt>
                <c:pt idx="3">
                  <c:v>Totalmente en desacuerdo</c:v>
                </c:pt>
              </c:strCache>
            </c:strRef>
          </c:cat>
          <c:val>
            <c:numRef>
              <c:f>Hoja1!$B$14:$E$14</c:f>
              <c:numCache>
                <c:formatCode>General</c:formatCode>
                <c:ptCount val="4"/>
                <c:pt idx="0">
                  <c:v>73</c:v>
                </c:pt>
                <c:pt idx="1">
                  <c:v>17</c:v>
                </c:pt>
                <c:pt idx="2">
                  <c:v>4</c:v>
                </c:pt>
                <c:pt idx="3">
                  <c:v>1</c:v>
                </c:pt>
              </c:numCache>
            </c:numRef>
          </c:val>
          <c:extLst>
            <c:ext xmlns:c16="http://schemas.microsoft.com/office/drawing/2014/chart" uri="{C3380CC4-5D6E-409C-BE32-E72D297353CC}">
              <c16:uniqueId val="{00000008-099B-8F41-B000-7014D148430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E6-2F41-80B2-64503A2069A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6E6-2F41-80B2-64503A2069A3}"/>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86E6-2F41-80B2-64503A2069A3}"/>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86E6-2F41-80B2-64503A2069A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Hoja1!$B$15:$E$15</c:f>
              <c:strCache>
                <c:ptCount val="4"/>
                <c:pt idx="0">
                  <c:v>Totalmente de acuerdo</c:v>
                </c:pt>
                <c:pt idx="1">
                  <c:v>De acuerdo</c:v>
                </c:pt>
                <c:pt idx="2">
                  <c:v>Desacuerdo</c:v>
                </c:pt>
                <c:pt idx="3">
                  <c:v>Totalmente en desacuerdo</c:v>
                </c:pt>
              </c:strCache>
            </c:strRef>
          </c:cat>
          <c:val>
            <c:numRef>
              <c:f>Hoja1!$B$16:$E$16</c:f>
              <c:numCache>
                <c:formatCode>General</c:formatCode>
                <c:ptCount val="4"/>
                <c:pt idx="0">
                  <c:v>88</c:v>
                </c:pt>
                <c:pt idx="1">
                  <c:v>7</c:v>
                </c:pt>
                <c:pt idx="2">
                  <c:v>0</c:v>
                </c:pt>
                <c:pt idx="3">
                  <c:v>0</c:v>
                </c:pt>
              </c:numCache>
            </c:numRef>
          </c:val>
          <c:extLst>
            <c:ext xmlns:c16="http://schemas.microsoft.com/office/drawing/2014/chart" uri="{C3380CC4-5D6E-409C-BE32-E72D297353CC}">
              <c16:uniqueId val="{00000008-86E6-2F41-80B2-64503A2069A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B7330-C85B-4A56-9703-85A30EC71E0D}" type="datetimeFigureOut">
              <a:rPr lang="en-US" smtClean="0"/>
              <a:t>12/2/25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3D038-CFBB-4D64-9914-3194F336AEBE}" type="slidenum">
              <a:rPr lang="en-US" smtClean="0"/>
              <a:t>‹Nº›</a:t>
            </a:fld>
            <a:endParaRPr lang="en-US"/>
          </a:p>
        </p:txBody>
      </p:sp>
    </p:spTree>
    <p:extLst>
      <p:ext uri="{BB962C8B-B14F-4D97-AF65-F5344CB8AC3E}">
        <p14:creationId xmlns:p14="http://schemas.microsoft.com/office/powerpoint/2010/main" val="6035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F6E3D038-CFBB-4D64-9914-3194F336AEBE}" type="slidenum">
              <a:rPr lang="en-US" smtClean="0"/>
              <a:t>7</a:t>
            </a:fld>
            <a:endParaRPr lang="en-US"/>
          </a:p>
        </p:txBody>
      </p:sp>
    </p:spTree>
    <p:extLst>
      <p:ext uri="{BB962C8B-B14F-4D97-AF65-F5344CB8AC3E}">
        <p14:creationId xmlns:p14="http://schemas.microsoft.com/office/powerpoint/2010/main" val="5734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F6E3D038-CFBB-4D64-9914-3194F336AEBE}" type="slidenum">
              <a:rPr lang="en-US" smtClean="0"/>
              <a:t>9</a:t>
            </a:fld>
            <a:endParaRPr lang="en-US"/>
          </a:p>
        </p:txBody>
      </p:sp>
    </p:spTree>
    <p:extLst>
      <p:ext uri="{BB962C8B-B14F-4D97-AF65-F5344CB8AC3E}">
        <p14:creationId xmlns:p14="http://schemas.microsoft.com/office/powerpoint/2010/main" val="228454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F6E3D038-CFBB-4D64-9914-3194F336AEBE}" type="slidenum">
              <a:rPr lang="en-US" smtClean="0"/>
              <a:t>11</a:t>
            </a:fld>
            <a:endParaRPr lang="en-US"/>
          </a:p>
        </p:txBody>
      </p:sp>
    </p:spTree>
    <p:extLst>
      <p:ext uri="{BB962C8B-B14F-4D97-AF65-F5344CB8AC3E}">
        <p14:creationId xmlns:p14="http://schemas.microsoft.com/office/powerpoint/2010/main" val="253109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73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389104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3238219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B569B7-8E91-0EAC-F1E6-C10F0141E3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73E1189-F0B4-6341-48FF-9A2296C40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229A148-9D5E-0EE8-35F9-C3D1693F2C34}"/>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5" name="Marcador de pie de página 4">
            <a:extLst>
              <a:ext uri="{FF2B5EF4-FFF2-40B4-BE49-F238E27FC236}">
                <a16:creationId xmlns:a16="http://schemas.microsoft.com/office/drawing/2014/main" id="{F630CC89-A1A1-12F3-3D24-73918933E2B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4F4B37A-BFF8-F803-DBE6-4FCB152E0CBD}"/>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3890383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F39996-2772-5E90-8CD8-D733131CDE4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919E8AD-B9E3-C93E-F242-39581C48482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CB2594-199F-C0D9-5242-EFDAD3F76EBB}"/>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5" name="Marcador de pie de página 4">
            <a:extLst>
              <a:ext uri="{FF2B5EF4-FFF2-40B4-BE49-F238E27FC236}">
                <a16:creationId xmlns:a16="http://schemas.microsoft.com/office/drawing/2014/main" id="{F898B7B2-B6D6-9BA7-D194-AD73AA7917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F3A78D-93B6-D6BF-A611-D72709826630}"/>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487772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392FF-4218-E8F3-5DAB-17155CA1AD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F6B514C-E7F1-42A1-8BDA-AFB3414CF4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DA2E649-1852-EF33-A217-18E9EEC04D45}"/>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5" name="Marcador de pie de página 4">
            <a:extLst>
              <a:ext uri="{FF2B5EF4-FFF2-40B4-BE49-F238E27FC236}">
                <a16:creationId xmlns:a16="http://schemas.microsoft.com/office/drawing/2014/main" id="{72C694F1-3E18-E6FE-6D3C-12C0AA6B60C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1DEB961-F587-55EA-2896-517A65BAD21F}"/>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8391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ACC79D-1000-9310-2EDD-3B8DC74543D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3892054-84E0-24B0-6FC8-A9D8579D44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1440F68-F85A-CE22-BA4A-123C27D619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D4A6BF96-C07E-EFE5-C7DE-C10D120097B8}"/>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6" name="Marcador de pie de página 5">
            <a:extLst>
              <a:ext uri="{FF2B5EF4-FFF2-40B4-BE49-F238E27FC236}">
                <a16:creationId xmlns:a16="http://schemas.microsoft.com/office/drawing/2014/main" id="{869D3656-6EF2-A8E8-5F3F-7C11FDD983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E6F0E3D-13DA-E6EA-4540-8A587E8199E8}"/>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409939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F50EA-2F71-BE06-99F0-7D3BE8261EA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DD1FC21-4268-9A57-AABA-34137C9A6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F682B83-326C-30A1-41ED-E67BF9311D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26BD383-CB38-C346-9FE2-D61098B06E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50C6E6D-6236-6794-9207-B036CB4DDC9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2EF716D-EA0E-6540-28CF-F0A94BCED4A4}"/>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8" name="Marcador de pie de página 7">
            <a:extLst>
              <a:ext uri="{FF2B5EF4-FFF2-40B4-BE49-F238E27FC236}">
                <a16:creationId xmlns:a16="http://schemas.microsoft.com/office/drawing/2014/main" id="{959F50ED-262F-6BA1-12B7-6AB3744F593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FE7EDCB-F5B6-A49C-B32E-85314EDC29FA}"/>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395012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5AAD6-66E4-DB8E-21DF-4C9ACD2932F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F385E7C-CCC8-6D2B-1770-F4863ED1E856}"/>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4" name="Marcador de pie de página 3">
            <a:extLst>
              <a:ext uri="{FF2B5EF4-FFF2-40B4-BE49-F238E27FC236}">
                <a16:creationId xmlns:a16="http://schemas.microsoft.com/office/drawing/2014/main" id="{53A41E47-A2C5-6C0B-A191-9EA66F2EF62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8E192EB-B3F7-1611-F3F6-DDF62974D701}"/>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1979824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EB36BD-7A2B-70F3-F87B-FDBA1FF2B371}"/>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3" name="Marcador de pie de página 2">
            <a:extLst>
              <a:ext uri="{FF2B5EF4-FFF2-40B4-BE49-F238E27FC236}">
                <a16:creationId xmlns:a16="http://schemas.microsoft.com/office/drawing/2014/main" id="{5695C5CC-ADF1-E251-4430-15F3C5D2861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5DF4C56-700F-3779-1DF0-F91B64FC177B}"/>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716730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A1FF3A-B1B9-5C0B-C9CC-55315AEEA1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3E4DA14-DC46-F80B-A1B8-7AB4AB16A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5D907C2-AC60-E611-0281-F48551B7A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14D29CB-E805-1C7D-7958-4BC0A214145D}"/>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6" name="Marcador de pie de página 5">
            <a:extLst>
              <a:ext uri="{FF2B5EF4-FFF2-40B4-BE49-F238E27FC236}">
                <a16:creationId xmlns:a16="http://schemas.microsoft.com/office/drawing/2014/main" id="{E0D4BC74-CB04-B42F-86EC-1E0F512C40F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5DCC513-6F79-1754-0DEF-62888EDD4411}"/>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338887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1687639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A762D-7FC9-5BE7-07C3-34BAAB50010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6F4980A9-F710-92FE-0EE7-574AED0B48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7426234-D552-52A9-A8E8-DC2751611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D641FE-A36C-AB8B-7140-4FBF596F1AE4}"/>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6" name="Marcador de pie de página 5">
            <a:extLst>
              <a:ext uri="{FF2B5EF4-FFF2-40B4-BE49-F238E27FC236}">
                <a16:creationId xmlns:a16="http://schemas.microsoft.com/office/drawing/2014/main" id="{D26A92E0-42E3-8A9A-4C50-5A25DF87236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27D58D9-FDF9-AE28-4AF0-741F1868C549}"/>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121022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333F5A-5BAF-92FC-BCFD-07FB024122A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EDFFFA-CA92-0591-8FC8-670B3A84E6A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84F75ED-D79E-888A-6A65-3F3A15C3D959}"/>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5" name="Marcador de pie de página 4">
            <a:extLst>
              <a:ext uri="{FF2B5EF4-FFF2-40B4-BE49-F238E27FC236}">
                <a16:creationId xmlns:a16="http://schemas.microsoft.com/office/drawing/2014/main" id="{1BE52760-F10A-F291-43CC-3B1A637A5FC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CF9F69F-9431-DDBB-4D1D-90619A0C0AE4}"/>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1068379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3366DC-181E-EB08-8921-1687D99CC4E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DDA852E8-0FEA-A596-9F0C-9622468D511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5DC50E6-381D-1459-1B7B-ADEA8A711670}"/>
              </a:ext>
            </a:extLst>
          </p:cNvPr>
          <p:cNvSpPr>
            <a:spLocks noGrp="1"/>
          </p:cNvSpPr>
          <p:nvPr>
            <p:ph type="dt" sz="half" idx="10"/>
          </p:nvPr>
        </p:nvSpPr>
        <p:spPr/>
        <p:txBody>
          <a:bodyPr/>
          <a:lstStyle/>
          <a:p>
            <a:fld id="{412F3C3D-8418-40B1-AC4A-B5DCFE6ECCF7}" type="datetimeFigureOut">
              <a:rPr lang="es-CO" smtClean="0"/>
              <a:t>2/12/25</a:t>
            </a:fld>
            <a:endParaRPr lang="es-CO"/>
          </a:p>
        </p:txBody>
      </p:sp>
      <p:sp>
        <p:nvSpPr>
          <p:cNvPr id="5" name="Marcador de pie de página 4">
            <a:extLst>
              <a:ext uri="{FF2B5EF4-FFF2-40B4-BE49-F238E27FC236}">
                <a16:creationId xmlns:a16="http://schemas.microsoft.com/office/drawing/2014/main" id="{B6C256E6-7DE8-0EFE-5551-C2115288FC2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02FB1F9-B191-8B5C-571B-B978CA011DC4}"/>
              </a:ext>
            </a:extLst>
          </p:cNvPr>
          <p:cNvSpPr>
            <a:spLocks noGrp="1"/>
          </p:cNvSpPr>
          <p:nvPr>
            <p:ph type="sldNum" sz="quarter" idx="12"/>
          </p:nvPr>
        </p:nvSpPr>
        <p:spPr/>
        <p:txBody>
          <a:bodyPr/>
          <a:lstStyle/>
          <a:p>
            <a:fld id="{C0AA8448-6CE6-4F50-9B3C-98CA0A82BE8E}" type="slidenum">
              <a:rPr lang="es-CO" smtClean="0"/>
              <a:t>‹Nº›</a:t>
            </a:fld>
            <a:endParaRPr lang="es-CO"/>
          </a:p>
        </p:txBody>
      </p:sp>
    </p:spTree>
    <p:extLst>
      <p:ext uri="{BB962C8B-B14F-4D97-AF65-F5344CB8AC3E}">
        <p14:creationId xmlns:p14="http://schemas.microsoft.com/office/powerpoint/2010/main" val="34316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329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806960-ADC5-DB8F-6041-2F79D5D2533D}"/>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7E40033-71D7-84C7-3A8C-E8330AFA7AFD}"/>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1934E7-DCEF-1659-3102-A598F727CA55}"/>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5" name="Marcador de pie de página 4">
            <a:extLst>
              <a:ext uri="{FF2B5EF4-FFF2-40B4-BE49-F238E27FC236}">
                <a16:creationId xmlns:a16="http://schemas.microsoft.com/office/drawing/2014/main" id="{9619FE8D-6B05-E5CF-E904-A23288D18AAA}"/>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894A7EC3-8C48-3D38-D964-D9F9EFF86A31}"/>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747174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B2C6F-9440-3E4B-10AC-DF503397A78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47716D3-5395-2DE0-AC6B-C31F240D83E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7DF2F7-82C1-EEA4-14F6-CBF855E61B1D}"/>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5" name="Marcador de pie de página 4">
            <a:extLst>
              <a:ext uri="{FF2B5EF4-FFF2-40B4-BE49-F238E27FC236}">
                <a16:creationId xmlns:a16="http://schemas.microsoft.com/office/drawing/2014/main" id="{5B40277D-B19C-2CBA-C3C7-4A51C8BE3D1D}"/>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181A19E7-70D8-734C-DB68-A3B437617D42}"/>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1304358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DB082-5F19-4EDE-5E04-A3D98F12663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7D8AFE4-311B-C152-6E1B-4EC879479B3E}"/>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75EF311-AA66-A964-89D4-5DEFBE3B19B9}"/>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A2CC019-2E5E-CA59-DA05-0D759D5BCEB4}"/>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6" name="Marcador de pie de página 5">
            <a:extLst>
              <a:ext uri="{FF2B5EF4-FFF2-40B4-BE49-F238E27FC236}">
                <a16:creationId xmlns:a16="http://schemas.microsoft.com/office/drawing/2014/main" id="{7337C9A5-1D74-2C28-E3EE-EA3A13467223}"/>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5317B178-A476-787D-81E0-79399244B295}"/>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3596640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5FD90-2CFD-C29D-B40E-494FB618595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49E6848-D956-6AE2-DDB3-2F32A148AC9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1CE705A-1FEC-4FCB-2769-6EC300FD4032}"/>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F064CFD-F751-5903-078E-D4B0DBDD6F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E1AD76-275B-C8DC-8A24-8B1E0B2F024D}"/>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B7B4CFE-4CE4-15B9-1A5A-5CE578D6A9E8}"/>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8" name="Marcador de pie de página 7">
            <a:extLst>
              <a:ext uri="{FF2B5EF4-FFF2-40B4-BE49-F238E27FC236}">
                <a16:creationId xmlns:a16="http://schemas.microsoft.com/office/drawing/2014/main" id="{39097278-0724-A1C1-1A63-DC902C99FF6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DD56E348-FCF3-AB17-A5DB-CF158A98485A}"/>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2461011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B1A7D-F1DB-69CB-D7F0-5DA39B9E923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A8EA3D1-5B5F-7D35-9E78-FF27E3170039}"/>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4" name="Marcador de pie de página 3">
            <a:extLst>
              <a:ext uri="{FF2B5EF4-FFF2-40B4-BE49-F238E27FC236}">
                <a16:creationId xmlns:a16="http://schemas.microsoft.com/office/drawing/2014/main" id="{EFA5FE61-4DFA-D68E-A780-1F7CBAAFB36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EFB78E68-487A-2083-8BE6-C3F5E1063F8D}"/>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4258949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9E209F-B6D1-B770-7C77-6D98E180C7BF}"/>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3" name="Marcador de pie de página 2">
            <a:extLst>
              <a:ext uri="{FF2B5EF4-FFF2-40B4-BE49-F238E27FC236}">
                <a16:creationId xmlns:a16="http://schemas.microsoft.com/office/drawing/2014/main" id="{7815F355-FC23-880E-62F1-06BCE54FC97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21B3AD37-DD44-6509-54B9-71A677574D8D}"/>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23893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3994552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5ADD0D-D925-DCD4-BC1A-3BF236B2C70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06D2EC0-7FA1-9CEB-6555-5DA63A64218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19B7923-D349-490D-DB8B-B395CAE3E1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BB9455-39A8-9B68-2CFD-D31079B5A11B}"/>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6" name="Marcador de pie de página 5">
            <a:extLst>
              <a:ext uri="{FF2B5EF4-FFF2-40B4-BE49-F238E27FC236}">
                <a16:creationId xmlns:a16="http://schemas.microsoft.com/office/drawing/2014/main" id="{C2467D61-D615-BACF-6ABE-611B81CDC53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3320F350-4B2C-656E-9969-E695110B9848}"/>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1065192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3C3D7E-4361-2B74-FA42-3F21A48CDB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3F2695BD-0C0F-C491-6E50-5CFB57751BB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0CA76D8-4555-84EE-D3B0-898738A90D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A55000E-BCA8-202E-CB56-30DDBD7C529A}"/>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6" name="Marcador de pie de página 5">
            <a:extLst>
              <a:ext uri="{FF2B5EF4-FFF2-40B4-BE49-F238E27FC236}">
                <a16:creationId xmlns:a16="http://schemas.microsoft.com/office/drawing/2014/main" id="{13ADE76A-60A5-131E-2E18-1D2193AF2D4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7489AEFA-BA66-8748-F8E6-800598771340}"/>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4127361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1042B-8024-28E3-0D7A-55BFEFA0F04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B37B0B4-6113-952F-3EB3-F725572E6504}"/>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0FB128-E5E4-26CF-064C-4228C183249F}"/>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5" name="Marcador de pie de página 4">
            <a:extLst>
              <a:ext uri="{FF2B5EF4-FFF2-40B4-BE49-F238E27FC236}">
                <a16:creationId xmlns:a16="http://schemas.microsoft.com/office/drawing/2014/main" id="{9C49105F-4A00-A007-EDAA-95A0D39E41F1}"/>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3C00F80C-8FA2-2F22-FB4D-7F83D21767A3}"/>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270564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9714C70-E3A5-8867-7507-A303A6F8CFF4}"/>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1EE666E-C7B3-3E43-84D1-4AF72F04640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C6CA57B-3C08-AABD-DC90-23D2FE082774}"/>
              </a:ext>
            </a:extLst>
          </p:cNvPr>
          <p:cNvSpPr>
            <a:spLocks noGrp="1"/>
          </p:cNvSpPr>
          <p:nvPr>
            <p:ph type="dt" sz="half" idx="10"/>
          </p:nvPr>
        </p:nvSpPr>
        <p:spPr>
          <a:xfrm>
            <a:off x="838200" y="6356350"/>
            <a:ext cx="2743200" cy="365125"/>
          </a:xfrm>
          <a:prstGeom prst="rect">
            <a:avLst/>
          </a:prstGeom>
        </p:spPr>
        <p:txBody>
          <a:bodyPr/>
          <a:lstStyle/>
          <a:p>
            <a:fld id="{F32ACC10-67A2-4284-B610-06E3C15494BB}" type="datetimeFigureOut">
              <a:rPr lang="es-CO" smtClean="0"/>
              <a:t>2/12/25</a:t>
            </a:fld>
            <a:endParaRPr lang="es-CO"/>
          </a:p>
        </p:txBody>
      </p:sp>
      <p:sp>
        <p:nvSpPr>
          <p:cNvPr id="5" name="Marcador de pie de página 4">
            <a:extLst>
              <a:ext uri="{FF2B5EF4-FFF2-40B4-BE49-F238E27FC236}">
                <a16:creationId xmlns:a16="http://schemas.microsoft.com/office/drawing/2014/main" id="{46237CC1-BC79-F425-3AD5-DAB6D85318C4}"/>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8DB6152E-7768-B69E-F9F3-232F9D48FE61}"/>
              </a:ext>
            </a:extLst>
          </p:cNvPr>
          <p:cNvSpPr>
            <a:spLocks noGrp="1"/>
          </p:cNvSpPr>
          <p:nvPr>
            <p:ph type="sldNum" sz="quarter" idx="12"/>
          </p:nvPr>
        </p:nvSpPr>
        <p:spPr>
          <a:xfrm>
            <a:off x="8610600" y="6356350"/>
            <a:ext cx="2743200" cy="365125"/>
          </a:xfrm>
          <a:prstGeom prst="rect">
            <a:avLst/>
          </a:prstGeom>
        </p:spPr>
        <p:txBody>
          <a:bodyPr/>
          <a:lstStyle/>
          <a:p>
            <a:fld id="{BD9DBC56-EF22-437A-B7AD-6335973D7109}" type="slidenum">
              <a:rPr lang="es-CO" smtClean="0"/>
              <a:t>‹Nº›</a:t>
            </a:fld>
            <a:endParaRPr lang="es-CO"/>
          </a:p>
        </p:txBody>
      </p:sp>
    </p:spTree>
    <p:extLst>
      <p:ext uri="{BB962C8B-B14F-4D97-AF65-F5344CB8AC3E}">
        <p14:creationId xmlns:p14="http://schemas.microsoft.com/office/powerpoint/2010/main" val="3383309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CF43F3-A4FA-FAFB-4CF0-478A5AD7ED4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F900C35-BCA1-30FF-4107-2FCA9BB81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F5D726AA-0758-E49B-7D9D-A50719CC5388}"/>
              </a:ext>
            </a:extLst>
          </p:cNvPr>
          <p:cNvSpPr>
            <a:spLocks noGrp="1"/>
          </p:cNvSpPr>
          <p:nvPr>
            <p:ph type="dt" sz="half" idx="10"/>
          </p:nvPr>
        </p:nvSpPr>
        <p:spPr/>
        <p:txBody>
          <a:bodyPr/>
          <a:lstStyle/>
          <a:p>
            <a:fld id="{8310655D-D39B-4CF5-8878-159DCDA4FD92}" type="datetimeFigureOut">
              <a:rPr lang="es-CO" smtClean="0"/>
              <a:t>2/12/25</a:t>
            </a:fld>
            <a:endParaRPr lang="es-CO"/>
          </a:p>
        </p:txBody>
      </p:sp>
      <p:sp>
        <p:nvSpPr>
          <p:cNvPr id="5" name="Marcador de pie de página 4">
            <a:extLst>
              <a:ext uri="{FF2B5EF4-FFF2-40B4-BE49-F238E27FC236}">
                <a16:creationId xmlns:a16="http://schemas.microsoft.com/office/drawing/2014/main" id="{8E290610-3466-74B2-D308-CC32451D8DF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932034-BD0D-D1BD-0960-348E7BDAC200}"/>
              </a:ext>
            </a:extLst>
          </p:cNvPr>
          <p:cNvSpPr>
            <a:spLocks noGrp="1"/>
          </p:cNvSpPr>
          <p:nvPr>
            <p:ph type="sldNum" sz="quarter" idx="12"/>
          </p:nvPr>
        </p:nvSpPr>
        <p:spPr/>
        <p:txBody>
          <a:bodyPr/>
          <a:lstStyle/>
          <a:p>
            <a:fld id="{CEED5BE7-E1D4-45AD-9EA1-A76E152DFEB4}" type="slidenum">
              <a:rPr lang="es-CO" smtClean="0"/>
              <a:t>‹Nº›</a:t>
            </a:fld>
            <a:endParaRPr lang="es-CO"/>
          </a:p>
        </p:txBody>
      </p:sp>
    </p:spTree>
    <p:extLst>
      <p:ext uri="{BB962C8B-B14F-4D97-AF65-F5344CB8AC3E}">
        <p14:creationId xmlns:p14="http://schemas.microsoft.com/office/powerpoint/2010/main" val="64250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2716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250789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8431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182218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343410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360447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BF5D9DD7-B21C-4188-8796-3EDF08EC0D28}" type="datetimeFigureOut">
              <a:rPr lang="en-US" smtClean="0"/>
              <a:t>12/2/25</a:t>
            </a:fld>
            <a:endParaRPr lang="en-U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3BA0740D-DA0E-46C9-9942-CED475BCB372}" type="slidenum">
              <a:rPr lang="en-US" smtClean="0"/>
              <a:t>‹Nº›</a:t>
            </a:fld>
            <a:endParaRPr lang="en-US"/>
          </a:p>
        </p:txBody>
      </p:sp>
    </p:spTree>
    <p:extLst>
      <p:ext uri="{BB962C8B-B14F-4D97-AF65-F5344CB8AC3E}">
        <p14:creationId xmlns:p14="http://schemas.microsoft.com/office/powerpoint/2010/main" val="268375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
            <a:ext cx="12192000" cy="6868159"/>
          </a:xfrm>
          <a:prstGeom prst="rect">
            <a:avLst/>
          </a:prstGeom>
        </p:spPr>
      </p:pic>
    </p:spTree>
    <p:extLst>
      <p:ext uri="{BB962C8B-B14F-4D97-AF65-F5344CB8AC3E}">
        <p14:creationId xmlns:p14="http://schemas.microsoft.com/office/powerpoint/2010/main" val="337356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435E395-94A6-DACE-25F3-AC8B9A29D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098F51B-F76E-D2F1-0320-8FAF09DE7A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1CB0BB8-5F7D-3A63-08FD-BECBDD9341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2F3C3D-8418-40B1-AC4A-B5DCFE6ECCF7}" type="datetimeFigureOut">
              <a:rPr lang="es-CO" smtClean="0"/>
              <a:t>2/12/25</a:t>
            </a:fld>
            <a:endParaRPr lang="es-CO"/>
          </a:p>
        </p:txBody>
      </p:sp>
      <p:sp>
        <p:nvSpPr>
          <p:cNvPr id="5" name="Marcador de pie de página 4">
            <a:extLst>
              <a:ext uri="{FF2B5EF4-FFF2-40B4-BE49-F238E27FC236}">
                <a16:creationId xmlns:a16="http://schemas.microsoft.com/office/drawing/2014/main" id="{87801630-CA53-09F2-B6BB-E39C8891B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F7DA44F1-CB3E-5682-DB65-AC8B8128B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AA8448-6CE6-4F50-9B3C-98CA0A82BE8E}" type="slidenum">
              <a:rPr lang="es-CO" smtClean="0"/>
              <a:t>‹Nº›</a:t>
            </a:fld>
            <a:endParaRPr lang="es-CO"/>
          </a:p>
        </p:txBody>
      </p:sp>
    </p:spTree>
    <p:extLst>
      <p:ext uri="{BB962C8B-B14F-4D97-AF65-F5344CB8AC3E}">
        <p14:creationId xmlns:p14="http://schemas.microsoft.com/office/powerpoint/2010/main" val="1553527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descr="Imagen que contiene Interfaz de usuario gráfica&#10;&#10;Descripción generada automáticamente">
            <a:extLst>
              <a:ext uri="{FF2B5EF4-FFF2-40B4-BE49-F238E27FC236}">
                <a16:creationId xmlns:a16="http://schemas.microsoft.com/office/drawing/2014/main" id="{2E875FC2-ACD9-98C2-16BD-49916D50AC6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079"/>
            <a:ext cx="12191999" cy="6868158"/>
          </a:xfrm>
          <a:prstGeom prst="rect">
            <a:avLst/>
          </a:prstGeom>
        </p:spPr>
      </p:pic>
    </p:spTree>
    <p:extLst>
      <p:ext uri="{BB962C8B-B14F-4D97-AF65-F5344CB8AC3E}">
        <p14:creationId xmlns:p14="http://schemas.microsoft.com/office/powerpoint/2010/main" val="2193964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4.xml"/><Relationship Id="rId5" Type="http://schemas.openxmlformats.org/officeDocument/2006/relationships/chart" Target="../charts/chart25.xml"/><Relationship Id="rId4" Type="http://schemas.openxmlformats.org/officeDocument/2006/relationships/chart" Target="../charts/chart24.xml"/></Relationships>
</file>

<file path=ppt/slides/_rels/slide1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hyperlink" Target="https://www1.funcionpublica.gov.co/documents/28587425/34877072/seguimiento_integridad.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4.xml"/><Relationship Id="rId5" Type="http://schemas.openxmlformats.org/officeDocument/2006/relationships/chart" Target="../charts/chart17.xml"/><Relationship Id="rId4" Type="http://schemas.openxmlformats.org/officeDocument/2006/relationships/chart" Target="../charts/char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9C2E-D523-C7BE-1992-73CAE31BCF4F}"/>
            </a:ext>
          </a:extLst>
        </p:cNvPr>
        <p:cNvGrpSpPr/>
        <p:nvPr/>
      </p:nvGrpSpPr>
      <p:grpSpPr>
        <a:xfrm>
          <a:off x="0" y="0"/>
          <a:ext cx="0" cy="0"/>
          <a:chOff x="0" y="0"/>
          <a:chExt cx="0" cy="0"/>
        </a:xfrm>
      </p:grpSpPr>
      <p:pic>
        <p:nvPicPr>
          <p:cNvPr id="5" name="Imagen 4" descr="Imagen que contiene Calendario&#10;&#10;Descripción generada automáticamente">
            <a:extLst>
              <a:ext uri="{FF2B5EF4-FFF2-40B4-BE49-F238E27FC236}">
                <a16:creationId xmlns:a16="http://schemas.microsoft.com/office/drawing/2014/main" id="{C64290C2-FCCD-29A6-B13A-24079E203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032"/>
          </a:xfrm>
          <a:prstGeom prst="rect">
            <a:avLst/>
          </a:prstGeom>
          <a:solidFill>
            <a:schemeClr val="accent2"/>
          </a:solidFill>
        </p:spPr>
      </p:pic>
      <p:sp>
        <p:nvSpPr>
          <p:cNvPr id="3" name="CuadroTexto 2">
            <a:extLst>
              <a:ext uri="{FF2B5EF4-FFF2-40B4-BE49-F238E27FC236}">
                <a16:creationId xmlns:a16="http://schemas.microsoft.com/office/drawing/2014/main" id="{5253B8E3-0BC8-AD54-5AB2-18E8982309AD}"/>
              </a:ext>
            </a:extLst>
          </p:cNvPr>
          <p:cNvSpPr txBox="1"/>
          <p:nvPr/>
        </p:nvSpPr>
        <p:spPr>
          <a:xfrm>
            <a:off x="3974412" y="2828835"/>
            <a:ext cx="7173114" cy="1754326"/>
          </a:xfrm>
          <a:prstGeom prst="rect">
            <a:avLst/>
          </a:prstGeom>
          <a:noFill/>
        </p:spPr>
        <p:txBody>
          <a:bodyPr wrap="square" lIns="91440" tIns="45720" rIns="91440" bIns="45720" anchor="t">
            <a:spAutoFit/>
          </a:bodyPr>
          <a:lstStyle/>
          <a:p>
            <a:pPr algn="ctr"/>
            <a:r>
              <a:rPr lang="es-CO" sz="3600" b="1">
                <a:solidFill>
                  <a:schemeClr val="bg1"/>
                </a:solidFill>
                <a:latin typeface=""/>
                <a:ea typeface="Calibri"/>
                <a:cs typeface="Microsoft New Tai Lue"/>
              </a:rPr>
              <a:t>Resultados Test de percepción sobre integridad</a:t>
            </a:r>
          </a:p>
          <a:p>
            <a:pPr algn="ctr"/>
            <a:r>
              <a:rPr lang="es-CO" sz="3600" b="1">
                <a:solidFill>
                  <a:schemeClr val="bg1"/>
                </a:solidFill>
                <a:latin typeface=""/>
                <a:ea typeface="Calibri"/>
                <a:cs typeface="Microsoft New Tai Lue"/>
              </a:rPr>
              <a:t>Agosto de 2025</a:t>
            </a:r>
            <a:endParaRPr lang="es-CO" sz="2400" b="1">
              <a:solidFill>
                <a:schemeClr val="bg1"/>
              </a:solidFill>
              <a:latin typeface=""/>
              <a:ea typeface="Calibri"/>
              <a:cs typeface="Microsoft New Tai Lue"/>
            </a:endParaRPr>
          </a:p>
        </p:txBody>
      </p:sp>
    </p:spTree>
    <p:extLst>
      <p:ext uri="{BB962C8B-B14F-4D97-AF65-F5344CB8AC3E}">
        <p14:creationId xmlns:p14="http://schemas.microsoft.com/office/powerpoint/2010/main" val="103499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B9DA-9BC2-7465-9A53-CDEEE707183C}"/>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49482C3C-5962-7408-E516-7966460A467F}"/>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t>10</a:t>
            </a:r>
            <a:endParaRPr lang="es-ES"/>
          </a:p>
        </p:txBody>
      </p:sp>
      <p:sp>
        <p:nvSpPr>
          <p:cNvPr id="8" name="CuadroTexto 7">
            <a:extLst>
              <a:ext uri="{FF2B5EF4-FFF2-40B4-BE49-F238E27FC236}">
                <a16:creationId xmlns:a16="http://schemas.microsoft.com/office/drawing/2014/main" id="{A11E29D0-C6EA-CE57-7A2D-80F9FEBB9273}"/>
              </a:ext>
            </a:extLst>
          </p:cNvPr>
          <p:cNvSpPr txBox="1"/>
          <p:nvPr/>
        </p:nvSpPr>
        <p:spPr>
          <a:xfrm>
            <a:off x="276551" y="857980"/>
            <a:ext cx="6228158" cy="523220"/>
          </a:xfrm>
          <a:prstGeom prst="rect">
            <a:avLst/>
          </a:prstGeom>
          <a:noFill/>
        </p:spPr>
        <p:txBody>
          <a:bodyPr wrap="square">
            <a:spAutoFit/>
          </a:bodyPr>
          <a:lstStyle/>
          <a:p>
            <a:pPr algn="ctr"/>
            <a:r>
              <a:rPr lang="es-ES" sz="1400"/>
              <a:t>21. En ATENEA enfrento tanto los retos sencillos como los complejos con responsabilidad, porque todos son parte de nuestro compromiso con la ciudadanía</a:t>
            </a:r>
            <a:endParaRPr lang="es-CO" sz="1400"/>
          </a:p>
        </p:txBody>
      </p:sp>
      <p:sp>
        <p:nvSpPr>
          <p:cNvPr id="12" name="CuadroTexto 11">
            <a:extLst>
              <a:ext uri="{FF2B5EF4-FFF2-40B4-BE49-F238E27FC236}">
                <a16:creationId xmlns:a16="http://schemas.microsoft.com/office/drawing/2014/main" id="{90FC1B57-0A08-C345-048E-71C80AA455B5}"/>
              </a:ext>
            </a:extLst>
          </p:cNvPr>
          <p:cNvSpPr txBox="1"/>
          <p:nvPr/>
        </p:nvSpPr>
        <p:spPr>
          <a:xfrm>
            <a:off x="6504709" y="857979"/>
            <a:ext cx="5410740" cy="738664"/>
          </a:xfrm>
          <a:prstGeom prst="rect">
            <a:avLst/>
          </a:prstGeom>
          <a:noFill/>
        </p:spPr>
        <p:txBody>
          <a:bodyPr wrap="square">
            <a:spAutoFit/>
          </a:bodyPr>
          <a:lstStyle/>
          <a:p>
            <a:pPr algn="ctr"/>
            <a:r>
              <a:rPr lang="es-ES" sz="1400"/>
              <a:t>22. En ATENEA administro con ética y eficiencia los recursos públicos; no incurro en gastos innecesarios para justificar viáticos o presupuestos asignados:</a:t>
            </a:r>
          </a:p>
        </p:txBody>
      </p:sp>
      <p:sp>
        <p:nvSpPr>
          <p:cNvPr id="17" name="CuadroTexto 16">
            <a:extLst>
              <a:ext uri="{FF2B5EF4-FFF2-40B4-BE49-F238E27FC236}">
                <a16:creationId xmlns:a16="http://schemas.microsoft.com/office/drawing/2014/main" id="{839F3959-1A96-F017-2304-DA3A80485DDD}"/>
              </a:ext>
            </a:extLst>
          </p:cNvPr>
          <p:cNvSpPr txBox="1"/>
          <p:nvPr/>
        </p:nvSpPr>
        <p:spPr>
          <a:xfrm>
            <a:off x="301933" y="3403754"/>
            <a:ext cx="6177394" cy="1169551"/>
          </a:xfrm>
          <a:prstGeom prst="rect">
            <a:avLst/>
          </a:prstGeom>
          <a:noFill/>
        </p:spPr>
        <p:txBody>
          <a:bodyPr wrap="square">
            <a:spAutoFit/>
          </a:bodyPr>
          <a:lstStyle/>
          <a:p>
            <a:pPr algn="ctr"/>
            <a:r>
              <a:rPr lang="es-ES" sz="1400"/>
              <a:t>23. Durante las reuniones de seguimiento, se ha identificado que un integrante del equipo no cumple con sus tareas en los tiempos establecidos. Aunque mantiene una actitud amable y aporta positivamente al clima laboral, su jefe ha optado por seguir aprobando sus solicitudes de ayuda y plazos adicionales, sin tomar medidas sobre su bajo rendimiento:</a:t>
            </a:r>
          </a:p>
        </p:txBody>
      </p:sp>
      <p:sp>
        <p:nvSpPr>
          <p:cNvPr id="19" name="CuadroTexto 18">
            <a:extLst>
              <a:ext uri="{FF2B5EF4-FFF2-40B4-BE49-F238E27FC236}">
                <a16:creationId xmlns:a16="http://schemas.microsoft.com/office/drawing/2014/main" id="{D295F276-04F3-A942-8825-6ED282D8DB86}"/>
              </a:ext>
            </a:extLst>
          </p:cNvPr>
          <p:cNvSpPr txBox="1"/>
          <p:nvPr/>
        </p:nvSpPr>
        <p:spPr>
          <a:xfrm>
            <a:off x="6590758" y="3403754"/>
            <a:ext cx="5410741" cy="954107"/>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t>24. En ATENEA, algunas personas creen que, si una servidora o servidor cumple con sus tareas de forma eficiente, no es tan grave si muestra actitudes poco respetuosas hacia los beneficiarios, aliados o compañeros de trabajo</a:t>
            </a:r>
            <a:endParaRPr lang="es-CO" sz="1400"/>
          </a:p>
        </p:txBody>
      </p:sp>
      <p:sp>
        <p:nvSpPr>
          <p:cNvPr id="2" name="CuadroTexto 1">
            <a:extLst>
              <a:ext uri="{FF2B5EF4-FFF2-40B4-BE49-F238E27FC236}">
                <a16:creationId xmlns:a16="http://schemas.microsoft.com/office/drawing/2014/main" id="{03896CCC-860A-A22A-8F35-513D75FC52E6}"/>
              </a:ext>
            </a:extLst>
          </p:cNvPr>
          <p:cNvSpPr txBox="1"/>
          <p:nvPr/>
        </p:nvSpPr>
        <p:spPr>
          <a:xfrm>
            <a:off x="1604605" y="131852"/>
            <a:ext cx="9867060"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6" name="Gráfico 5">
            <a:extLst>
              <a:ext uri="{FF2B5EF4-FFF2-40B4-BE49-F238E27FC236}">
                <a16:creationId xmlns:a16="http://schemas.microsoft.com/office/drawing/2014/main" id="{373BF896-F77F-07B3-A7BB-4E3DA8F9CA56}"/>
              </a:ext>
            </a:extLst>
          </p:cNvPr>
          <p:cNvGraphicFramePr>
            <a:graphicFrameLocks/>
          </p:cNvGraphicFramePr>
          <p:nvPr>
            <p:extLst>
              <p:ext uri="{D42A27DB-BD31-4B8C-83A1-F6EECF244321}">
                <p14:modId xmlns:p14="http://schemas.microsoft.com/office/powerpoint/2010/main" val="2854656763"/>
              </p:ext>
            </p:extLst>
          </p:nvPr>
        </p:nvGraphicFramePr>
        <p:xfrm>
          <a:off x="423803" y="1451360"/>
          <a:ext cx="5088730" cy="2097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a:extLst>
              <a:ext uri="{FF2B5EF4-FFF2-40B4-BE49-F238E27FC236}">
                <a16:creationId xmlns:a16="http://schemas.microsoft.com/office/drawing/2014/main" id="{1A60BBD6-CA7D-D485-236C-B6D67CE59B56}"/>
              </a:ext>
            </a:extLst>
          </p:cNvPr>
          <p:cNvGraphicFramePr>
            <a:graphicFrameLocks/>
          </p:cNvGraphicFramePr>
          <p:nvPr>
            <p:extLst>
              <p:ext uri="{D42A27DB-BD31-4B8C-83A1-F6EECF244321}">
                <p14:modId xmlns:p14="http://schemas.microsoft.com/office/powerpoint/2010/main" val="404355294"/>
              </p:ext>
            </p:extLst>
          </p:nvPr>
        </p:nvGraphicFramePr>
        <p:xfrm>
          <a:off x="7168614" y="1381200"/>
          <a:ext cx="4082930" cy="2300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a:extLst>
              <a:ext uri="{FF2B5EF4-FFF2-40B4-BE49-F238E27FC236}">
                <a16:creationId xmlns:a16="http://schemas.microsoft.com/office/drawing/2014/main" id="{728F7ADB-718A-58BF-55BD-2AF3633C43A7}"/>
              </a:ext>
            </a:extLst>
          </p:cNvPr>
          <p:cNvGraphicFramePr>
            <a:graphicFrameLocks/>
          </p:cNvGraphicFramePr>
          <p:nvPr>
            <p:extLst>
              <p:ext uri="{D42A27DB-BD31-4B8C-83A1-F6EECF244321}">
                <p14:modId xmlns:p14="http://schemas.microsoft.com/office/powerpoint/2010/main" val="1409415823"/>
              </p:ext>
            </p:extLst>
          </p:nvPr>
        </p:nvGraphicFramePr>
        <p:xfrm>
          <a:off x="905435" y="4526398"/>
          <a:ext cx="4258236" cy="19498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a:extLst>
              <a:ext uri="{FF2B5EF4-FFF2-40B4-BE49-F238E27FC236}">
                <a16:creationId xmlns:a16="http://schemas.microsoft.com/office/drawing/2014/main" id="{5A5335CF-05EA-97F5-1E02-AC2CFAACEBDF}"/>
              </a:ext>
            </a:extLst>
          </p:cNvPr>
          <p:cNvGraphicFramePr>
            <a:graphicFrameLocks/>
          </p:cNvGraphicFramePr>
          <p:nvPr>
            <p:extLst>
              <p:ext uri="{D42A27DB-BD31-4B8C-83A1-F6EECF244321}">
                <p14:modId xmlns:p14="http://schemas.microsoft.com/office/powerpoint/2010/main" val="1742671035"/>
              </p:ext>
            </p:extLst>
          </p:nvPr>
        </p:nvGraphicFramePr>
        <p:xfrm>
          <a:off x="7168613" y="4186174"/>
          <a:ext cx="4303051" cy="25159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398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1285C-3616-17E6-8015-1589DB9C2BAF}"/>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47CA12ED-91D1-431D-6D04-E7BF0E2F331C}"/>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t>11</a:t>
            </a:r>
          </a:p>
        </p:txBody>
      </p:sp>
      <p:sp>
        <p:nvSpPr>
          <p:cNvPr id="8" name="CuadroTexto 7">
            <a:extLst>
              <a:ext uri="{FF2B5EF4-FFF2-40B4-BE49-F238E27FC236}">
                <a16:creationId xmlns:a16="http://schemas.microsoft.com/office/drawing/2014/main" id="{D27675A8-63B3-4239-F370-2A69955AEF01}"/>
              </a:ext>
            </a:extLst>
          </p:cNvPr>
          <p:cNvSpPr txBox="1"/>
          <p:nvPr/>
        </p:nvSpPr>
        <p:spPr>
          <a:xfrm>
            <a:off x="0" y="857980"/>
            <a:ext cx="6504709" cy="738664"/>
          </a:xfrm>
          <a:prstGeom prst="rect">
            <a:avLst/>
          </a:prstGeom>
          <a:noFill/>
        </p:spPr>
        <p:txBody>
          <a:bodyPr wrap="square">
            <a:spAutoFit/>
          </a:bodyPr>
          <a:lstStyle/>
          <a:p>
            <a:pPr algn="ctr"/>
            <a:r>
              <a:rPr lang="es-ES" sz="1400"/>
              <a:t>25. Cuando una servidora o servidor en ATENEA presenta dificultades para organizar sus tareas, es recomendable que implemente un cronograma de actividades que le permita cumplir con sus responsabilidades de forma eficiente y oportuna</a:t>
            </a:r>
            <a:endParaRPr lang="es-CO" sz="1400"/>
          </a:p>
        </p:txBody>
      </p:sp>
      <p:sp>
        <p:nvSpPr>
          <p:cNvPr id="12" name="CuadroTexto 11">
            <a:extLst>
              <a:ext uri="{FF2B5EF4-FFF2-40B4-BE49-F238E27FC236}">
                <a16:creationId xmlns:a16="http://schemas.microsoft.com/office/drawing/2014/main" id="{E0C0552A-CBCE-5BAC-F6B7-EDF08D3821A7}"/>
              </a:ext>
            </a:extLst>
          </p:cNvPr>
          <p:cNvSpPr txBox="1"/>
          <p:nvPr/>
        </p:nvSpPr>
        <p:spPr>
          <a:xfrm>
            <a:off x="6504709" y="857979"/>
            <a:ext cx="5410740" cy="523220"/>
          </a:xfrm>
          <a:prstGeom prst="rect">
            <a:avLst/>
          </a:prstGeom>
          <a:noFill/>
        </p:spPr>
        <p:txBody>
          <a:bodyPr wrap="square">
            <a:spAutoFit/>
          </a:bodyPr>
          <a:lstStyle/>
          <a:p>
            <a:pPr algn="ctr"/>
            <a:r>
              <a:rPr lang="es-ES" sz="1400"/>
              <a:t>26. En ATENEA brindo un trato justo y equitativo a todos mis compañeros, sin importar su rol, nivel jerárquico o tipo de contrato</a:t>
            </a:r>
          </a:p>
        </p:txBody>
      </p:sp>
      <p:sp>
        <p:nvSpPr>
          <p:cNvPr id="17" name="CuadroTexto 16">
            <a:extLst>
              <a:ext uri="{FF2B5EF4-FFF2-40B4-BE49-F238E27FC236}">
                <a16:creationId xmlns:a16="http://schemas.microsoft.com/office/drawing/2014/main" id="{0680DCFB-B447-0221-26EC-C5F6E2224FDF}"/>
              </a:ext>
            </a:extLst>
          </p:cNvPr>
          <p:cNvSpPr txBox="1"/>
          <p:nvPr/>
        </p:nvSpPr>
        <p:spPr>
          <a:xfrm>
            <a:off x="301934" y="3723897"/>
            <a:ext cx="6177394" cy="523220"/>
          </a:xfrm>
          <a:prstGeom prst="rect">
            <a:avLst/>
          </a:prstGeom>
          <a:noFill/>
        </p:spPr>
        <p:txBody>
          <a:bodyPr wrap="square">
            <a:spAutoFit/>
          </a:bodyPr>
          <a:lstStyle/>
          <a:p>
            <a:pPr algn="ctr"/>
            <a:r>
              <a:rPr lang="es-ES" sz="1400"/>
              <a:t>27. En ATENEA tomo decisiones basadas en información clara y verificable, garantizando transparencia e imparcialidad en mi actuar</a:t>
            </a:r>
          </a:p>
        </p:txBody>
      </p:sp>
      <p:sp>
        <p:nvSpPr>
          <p:cNvPr id="19" name="CuadroTexto 18">
            <a:extLst>
              <a:ext uri="{FF2B5EF4-FFF2-40B4-BE49-F238E27FC236}">
                <a16:creationId xmlns:a16="http://schemas.microsoft.com/office/drawing/2014/main" id="{8C95F903-28C2-84AD-E039-7442C9FB9E52}"/>
              </a:ext>
            </a:extLst>
          </p:cNvPr>
          <p:cNvSpPr txBox="1"/>
          <p:nvPr/>
        </p:nvSpPr>
        <p:spPr>
          <a:xfrm>
            <a:off x="6590757" y="3723897"/>
            <a:ext cx="5410741" cy="738664"/>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latin typeface="+mn-lt"/>
                <a:cs typeface="+mn-cs"/>
              </a:rPr>
              <a:t>28. En ATENEA la meritocracia guía los procesos de selección, asegurando igualdad de oportunidades y calidad en la vinculación del talento humano:</a:t>
            </a:r>
          </a:p>
        </p:txBody>
      </p:sp>
      <p:sp>
        <p:nvSpPr>
          <p:cNvPr id="7" name="CuadroTexto 6">
            <a:extLst>
              <a:ext uri="{FF2B5EF4-FFF2-40B4-BE49-F238E27FC236}">
                <a16:creationId xmlns:a16="http://schemas.microsoft.com/office/drawing/2014/main" id="{68D8686B-C758-321A-CD33-CE493FFB92EE}"/>
              </a:ext>
            </a:extLst>
          </p:cNvPr>
          <p:cNvSpPr txBox="1"/>
          <p:nvPr/>
        </p:nvSpPr>
        <p:spPr>
          <a:xfrm>
            <a:off x="1604605" y="131852"/>
            <a:ext cx="9867060"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2" name="Gráfico 1">
            <a:extLst>
              <a:ext uri="{FF2B5EF4-FFF2-40B4-BE49-F238E27FC236}">
                <a16:creationId xmlns:a16="http://schemas.microsoft.com/office/drawing/2014/main" id="{E66DE4C7-5B6A-4F21-FF25-AC1BF20EB719}"/>
              </a:ext>
            </a:extLst>
          </p:cNvPr>
          <p:cNvGraphicFramePr>
            <a:graphicFrameLocks/>
          </p:cNvGraphicFramePr>
          <p:nvPr>
            <p:extLst>
              <p:ext uri="{D42A27DB-BD31-4B8C-83A1-F6EECF244321}">
                <p14:modId xmlns:p14="http://schemas.microsoft.com/office/powerpoint/2010/main" val="13697394"/>
              </p:ext>
            </p:extLst>
          </p:nvPr>
        </p:nvGraphicFramePr>
        <p:xfrm>
          <a:off x="1067827" y="1596644"/>
          <a:ext cx="4883041" cy="1956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22EA6D48-78A7-D326-8D36-49D116DB7487}"/>
              </a:ext>
            </a:extLst>
          </p:cNvPr>
          <p:cNvGraphicFramePr>
            <a:graphicFrameLocks/>
          </p:cNvGraphicFramePr>
          <p:nvPr>
            <p:extLst>
              <p:ext uri="{D42A27DB-BD31-4B8C-83A1-F6EECF244321}">
                <p14:modId xmlns:p14="http://schemas.microsoft.com/office/powerpoint/2010/main" val="3972328774"/>
              </p:ext>
            </p:extLst>
          </p:nvPr>
        </p:nvGraphicFramePr>
        <p:xfrm>
          <a:off x="6854333" y="1596644"/>
          <a:ext cx="426984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B92C823C-B412-A8F0-B512-60826E9865AB}"/>
              </a:ext>
            </a:extLst>
          </p:cNvPr>
          <p:cNvGraphicFramePr>
            <a:graphicFrameLocks/>
          </p:cNvGraphicFramePr>
          <p:nvPr>
            <p:extLst>
              <p:ext uri="{D42A27DB-BD31-4B8C-83A1-F6EECF244321}">
                <p14:modId xmlns:p14="http://schemas.microsoft.com/office/powerpoint/2010/main" val="1574994446"/>
              </p:ext>
            </p:extLst>
          </p:nvPr>
        </p:nvGraphicFramePr>
        <p:xfrm>
          <a:off x="1067827" y="4114800"/>
          <a:ext cx="5028173" cy="21649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Gráfico 5">
            <a:extLst>
              <a:ext uri="{FF2B5EF4-FFF2-40B4-BE49-F238E27FC236}">
                <a16:creationId xmlns:a16="http://schemas.microsoft.com/office/drawing/2014/main" id="{1C488150-D44D-0E9B-4A91-707876C27400}"/>
              </a:ext>
            </a:extLst>
          </p:cNvPr>
          <p:cNvGraphicFramePr>
            <a:graphicFrameLocks/>
          </p:cNvGraphicFramePr>
          <p:nvPr>
            <p:extLst>
              <p:ext uri="{D42A27DB-BD31-4B8C-83A1-F6EECF244321}">
                <p14:modId xmlns:p14="http://schemas.microsoft.com/office/powerpoint/2010/main" val="704849181"/>
              </p:ext>
            </p:extLst>
          </p:nvPr>
        </p:nvGraphicFramePr>
        <p:xfrm>
          <a:off x="6730354" y="4462561"/>
          <a:ext cx="4393819" cy="216497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086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250EA-90A0-9402-0D1C-72E4EA30F576}"/>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9BCB7881-E95D-DDA4-9B39-ED9C7E84092F}"/>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t>12</a:t>
            </a:r>
            <a:endParaRPr lang="es-ES"/>
          </a:p>
        </p:txBody>
      </p:sp>
      <p:sp>
        <p:nvSpPr>
          <p:cNvPr id="8" name="CuadroTexto 7">
            <a:extLst>
              <a:ext uri="{FF2B5EF4-FFF2-40B4-BE49-F238E27FC236}">
                <a16:creationId xmlns:a16="http://schemas.microsoft.com/office/drawing/2014/main" id="{43431D8C-1E4A-E676-A6E6-EE1D6BC11491}"/>
              </a:ext>
            </a:extLst>
          </p:cNvPr>
          <p:cNvSpPr txBox="1"/>
          <p:nvPr/>
        </p:nvSpPr>
        <p:spPr>
          <a:xfrm>
            <a:off x="110296" y="2011371"/>
            <a:ext cx="6228158" cy="923330"/>
          </a:xfrm>
          <a:prstGeom prst="rect">
            <a:avLst/>
          </a:prstGeom>
          <a:noFill/>
        </p:spPr>
        <p:txBody>
          <a:bodyPr wrap="square">
            <a:spAutoFit/>
          </a:bodyPr>
          <a:lstStyle/>
          <a:p>
            <a:pPr algn="ctr"/>
            <a:r>
              <a:rPr lang="es-ES"/>
              <a:t>29. En ATENEA promuevo la igualdad como principio de vida y trabajo, brindando las mismas oportunidades a todos, sin discriminación</a:t>
            </a:r>
            <a:endParaRPr lang="es-CO"/>
          </a:p>
        </p:txBody>
      </p:sp>
      <p:sp>
        <p:nvSpPr>
          <p:cNvPr id="12" name="CuadroTexto 11">
            <a:extLst>
              <a:ext uri="{FF2B5EF4-FFF2-40B4-BE49-F238E27FC236}">
                <a16:creationId xmlns:a16="http://schemas.microsoft.com/office/drawing/2014/main" id="{6310B883-9AAF-D9CA-5C1F-A3886CD39F65}"/>
              </a:ext>
            </a:extLst>
          </p:cNvPr>
          <p:cNvSpPr txBox="1"/>
          <p:nvPr/>
        </p:nvSpPr>
        <p:spPr>
          <a:xfrm>
            <a:off x="6338454" y="2011370"/>
            <a:ext cx="5410740" cy="923330"/>
          </a:xfrm>
          <a:prstGeom prst="rect">
            <a:avLst/>
          </a:prstGeom>
          <a:noFill/>
        </p:spPr>
        <p:txBody>
          <a:bodyPr wrap="square">
            <a:spAutoFit/>
          </a:bodyPr>
          <a:lstStyle/>
          <a:p>
            <a:pPr algn="ctr"/>
            <a:r>
              <a:rPr lang="es-ES"/>
              <a:t>30. En ATENEA actúo con independencia y responsabilidad ética, sin ceder ante presiones externas que comprometan la integridad institucional</a:t>
            </a:r>
          </a:p>
        </p:txBody>
      </p:sp>
      <p:sp>
        <p:nvSpPr>
          <p:cNvPr id="4" name="CuadroTexto 3">
            <a:extLst>
              <a:ext uri="{FF2B5EF4-FFF2-40B4-BE49-F238E27FC236}">
                <a16:creationId xmlns:a16="http://schemas.microsoft.com/office/drawing/2014/main" id="{5131C76E-1FD5-1E40-54C2-1CE948143BF9}"/>
              </a:ext>
            </a:extLst>
          </p:cNvPr>
          <p:cNvSpPr txBox="1"/>
          <p:nvPr/>
        </p:nvSpPr>
        <p:spPr>
          <a:xfrm>
            <a:off x="1604605" y="131852"/>
            <a:ext cx="9867060"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2" name="Gráfico 1">
            <a:extLst>
              <a:ext uri="{FF2B5EF4-FFF2-40B4-BE49-F238E27FC236}">
                <a16:creationId xmlns:a16="http://schemas.microsoft.com/office/drawing/2014/main" id="{43B190B1-6448-674A-3241-9B45BDD64B38}"/>
              </a:ext>
            </a:extLst>
          </p:cNvPr>
          <p:cNvGraphicFramePr>
            <a:graphicFrameLocks/>
          </p:cNvGraphicFramePr>
          <p:nvPr>
            <p:extLst>
              <p:ext uri="{D42A27DB-BD31-4B8C-83A1-F6EECF244321}">
                <p14:modId xmlns:p14="http://schemas.microsoft.com/office/powerpoint/2010/main" val="3981981172"/>
              </p:ext>
            </p:extLst>
          </p:nvPr>
        </p:nvGraphicFramePr>
        <p:xfrm>
          <a:off x="812869" y="3106271"/>
          <a:ext cx="482301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BC3FB2C8-D0F3-3541-81AB-9141FE0D4A80}"/>
              </a:ext>
            </a:extLst>
          </p:cNvPr>
          <p:cNvGraphicFramePr>
            <a:graphicFrameLocks/>
          </p:cNvGraphicFramePr>
          <p:nvPr>
            <p:extLst>
              <p:ext uri="{D42A27DB-BD31-4B8C-83A1-F6EECF244321}">
                <p14:modId xmlns:p14="http://schemas.microsoft.com/office/powerpoint/2010/main" val="2601552095"/>
              </p:ext>
            </p:extLst>
          </p:nvPr>
        </p:nvGraphicFramePr>
        <p:xfrm>
          <a:off x="6556121" y="298095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922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A2A92-8B84-A328-606C-48CC6243C9D6}"/>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D3928CBD-B641-E140-3659-A3824DC4B2CE}"/>
              </a:ext>
            </a:extLst>
          </p:cNvPr>
          <p:cNvSpPr/>
          <p:nvPr/>
        </p:nvSpPr>
        <p:spPr>
          <a:xfrm>
            <a:off x="-167686" y="395803"/>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ea typeface="Calibri"/>
                <a:cs typeface="Calibri"/>
              </a:rPr>
              <a:t>13</a:t>
            </a:r>
          </a:p>
        </p:txBody>
      </p:sp>
      <p:sp>
        <p:nvSpPr>
          <p:cNvPr id="27" name="CuadroTexto 26">
            <a:extLst>
              <a:ext uri="{FF2B5EF4-FFF2-40B4-BE49-F238E27FC236}">
                <a16:creationId xmlns:a16="http://schemas.microsoft.com/office/drawing/2014/main" id="{4F0D9956-401A-4202-E828-E148FA7784BC}"/>
              </a:ext>
            </a:extLst>
          </p:cNvPr>
          <p:cNvSpPr txBox="1"/>
          <p:nvPr/>
        </p:nvSpPr>
        <p:spPr>
          <a:xfrm>
            <a:off x="1604604" y="131852"/>
            <a:ext cx="7055302" cy="461665"/>
          </a:xfrm>
          <a:prstGeom prst="rect">
            <a:avLst/>
          </a:prstGeom>
          <a:noFill/>
        </p:spPr>
        <p:txBody>
          <a:bodyPr wrap="square" lIns="91440" tIns="45720" rIns="91440" bIns="45720" rtlCol="0" anchor="t">
            <a:spAutoFit/>
          </a:bodyPr>
          <a:lstStyle/>
          <a:p>
            <a:r>
              <a:rPr lang="es-CO" sz="2400" b="1">
                <a:solidFill>
                  <a:schemeClr val="bg1"/>
                </a:solidFill>
              </a:rPr>
              <a:t>Análisis de los Resultados del Test de Percepción </a:t>
            </a:r>
          </a:p>
        </p:txBody>
      </p:sp>
      <p:sp>
        <p:nvSpPr>
          <p:cNvPr id="31" name="CuadroTexto 30">
            <a:extLst>
              <a:ext uri="{FF2B5EF4-FFF2-40B4-BE49-F238E27FC236}">
                <a16:creationId xmlns:a16="http://schemas.microsoft.com/office/drawing/2014/main" id="{CE8BC12A-9E73-ABEC-73EC-1BD8C913F734}"/>
              </a:ext>
            </a:extLst>
          </p:cNvPr>
          <p:cNvSpPr txBox="1"/>
          <p:nvPr/>
        </p:nvSpPr>
        <p:spPr>
          <a:xfrm>
            <a:off x="6155635" y="5530658"/>
            <a:ext cx="4538422" cy="507831"/>
          </a:xfrm>
          <a:prstGeom prst="rect">
            <a:avLst/>
          </a:prstGeom>
          <a:noFill/>
        </p:spPr>
        <p:txBody>
          <a:bodyPr wrap="none" lIns="91440" tIns="45720" rIns="91440" bIns="45720" rtlCol="0" anchor="t">
            <a:spAutoFit/>
          </a:bodyPr>
          <a:lstStyle/>
          <a:p>
            <a:r>
              <a:rPr lang="es-CO" sz="1300" b="1">
                <a:latin typeface="Montserrat"/>
              </a:rPr>
              <a:t>Fuente: </a:t>
            </a:r>
            <a:r>
              <a:rPr lang="es-CO" sz="1300">
                <a:latin typeface="Montserrat"/>
              </a:rPr>
              <a:t>Caja de Herramientas. </a:t>
            </a:r>
            <a:r>
              <a:rPr lang="es-CO" sz="1300" err="1">
                <a:latin typeface="Montserrat"/>
              </a:rPr>
              <a:t>Función</a:t>
            </a:r>
            <a:r>
              <a:rPr lang="es-CO" sz="1300">
                <a:latin typeface="Montserrat"/>
              </a:rPr>
              <a:t> </a:t>
            </a:r>
            <a:r>
              <a:rPr lang="es-CO" sz="1300" err="1">
                <a:latin typeface="Montserrat"/>
              </a:rPr>
              <a:t>Pública</a:t>
            </a:r>
            <a:r>
              <a:rPr lang="es-CO" sz="1300">
                <a:latin typeface="Montserrat"/>
              </a:rPr>
              <a:t>, 2021</a:t>
            </a:r>
            <a:endParaRPr lang="es-ES"/>
          </a:p>
          <a:p>
            <a:endParaRPr lang="es-CO" sz="1400">
              <a:ea typeface="Calibri"/>
              <a:cs typeface="Calibri"/>
            </a:endParaRPr>
          </a:p>
        </p:txBody>
      </p:sp>
      <p:sp>
        <p:nvSpPr>
          <p:cNvPr id="3" name="CuadroTexto 2">
            <a:extLst>
              <a:ext uri="{FF2B5EF4-FFF2-40B4-BE49-F238E27FC236}">
                <a16:creationId xmlns:a16="http://schemas.microsoft.com/office/drawing/2014/main" id="{CBCB4A8E-8DEA-32C9-631F-522412A9E579}"/>
              </a:ext>
            </a:extLst>
          </p:cNvPr>
          <p:cNvSpPr txBox="1"/>
          <p:nvPr/>
        </p:nvSpPr>
        <p:spPr>
          <a:xfrm>
            <a:off x="715617" y="1073426"/>
            <a:ext cx="1064149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Segoe UI"/>
                <a:cs typeface="Segoe UI"/>
              </a:rPr>
              <a:t>Para </a:t>
            </a:r>
            <a:r>
              <a:rPr lang="en-US" sz="1600" err="1">
                <a:latin typeface="Segoe UI"/>
                <a:cs typeface="Segoe UI"/>
              </a:rPr>
              <a:t>el</a:t>
            </a:r>
            <a:r>
              <a:rPr lang="en-US" sz="1600">
                <a:latin typeface="Segoe UI"/>
                <a:cs typeface="Segoe UI"/>
              </a:rPr>
              <a:t> </a:t>
            </a:r>
            <a:r>
              <a:rPr lang="en-US" sz="1600" err="1">
                <a:latin typeface="Segoe UI"/>
                <a:cs typeface="Segoe UI"/>
              </a:rPr>
              <a:t>análisis</a:t>
            </a:r>
            <a:r>
              <a:rPr lang="en-US" sz="1600">
                <a:latin typeface="Segoe UI"/>
                <a:cs typeface="Segoe UI"/>
              </a:rPr>
              <a:t> de </a:t>
            </a:r>
            <a:r>
              <a:rPr lang="en-US" sz="1600" err="1">
                <a:latin typeface="Segoe UI"/>
                <a:cs typeface="Segoe UI"/>
              </a:rPr>
              <a:t>los</a:t>
            </a:r>
            <a:r>
              <a:rPr lang="en-US" sz="1600">
                <a:latin typeface="Segoe UI"/>
                <a:cs typeface="Segoe UI"/>
              </a:rPr>
              <a:t> </a:t>
            </a:r>
            <a:r>
              <a:rPr lang="en-US" sz="1600" err="1">
                <a:latin typeface="Segoe UI"/>
                <a:cs typeface="Segoe UI"/>
              </a:rPr>
              <a:t>resultados</a:t>
            </a:r>
            <a:r>
              <a:rPr lang="en-US" sz="1600">
                <a:latin typeface="Segoe UI"/>
                <a:cs typeface="Segoe UI"/>
              </a:rPr>
              <a:t>, se </a:t>
            </a:r>
            <a:r>
              <a:rPr lang="en-US" sz="1600" err="1">
                <a:latin typeface="Segoe UI"/>
                <a:cs typeface="Segoe UI"/>
              </a:rPr>
              <a:t>tuvo</a:t>
            </a:r>
            <a:r>
              <a:rPr lang="en-US" sz="1600">
                <a:latin typeface="Segoe UI"/>
                <a:cs typeface="Segoe UI"/>
              </a:rPr>
              <a:t> </a:t>
            </a:r>
            <a:r>
              <a:rPr lang="en-US" sz="1600" err="1">
                <a:latin typeface="Segoe UI"/>
                <a:cs typeface="Segoe UI"/>
              </a:rPr>
              <a:t>en</a:t>
            </a:r>
            <a:r>
              <a:rPr lang="en-US" sz="1600">
                <a:latin typeface="Segoe UI"/>
                <a:cs typeface="Segoe UI"/>
              </a:rPr>
              <a:t> </a:t>
            </a:r>
            <a:r>
              <a:rPr lang="en-US" sz="1600" err="1">
                <a:latin typeface="Segoe UI"/>
                <a:cs typeface="Segoe UI"/>
              </a:rPr>
              <a:t>cuenta</a:t>
            </a:r>
            <a:r>
              <a:rPr lang="en-US" sz="1600">
                <a:latin typeface="Segoe UI"/>
                <a:cs typeface="Segoe UI"/>
              </a:rPr>
              <a:t> </a:t>
            </a:r>
            <a:r>
              <a:rPr lang="en-US" sz="1600" err="1">
                <a:latin typeface="Segoe UI"/>
                <a:cs typeface="Segoe UI"/>
              </a:rPr>
              <a:t>el</a:t>
            </a:r>
            <a:r>
              <a:rPr lang="en-US" sz="1600">
                <a:latin typeface="Segoe UI"/>
                <a:cs typeface="Segoe UI"/>
              </a:rPr>
              <a:t> </a:t>
            </a:r>
            <a:r>
              <a:rPr lang="en-US" sz="1600" err="1">
                <a:latin typeface="Segoe UI"/>
                <a:cs typeface="Segoe UI"/>
              </a:rPr>
              <a:t>semáforo</a:t>
            </a:r>
            <a:r>
              <a:rPr lang="en-US" sz="1600">
                <a:latin typeface="Segoe UI"/>
                <a:cs typeface="Segoe UI"/>
              </a:rPr>
              <a:t> </a:t>
            </a:r>
            <a:r>
              <a:rPr lang="en-US" sz="1600" err="1">
                <a:latin typeface="Segoe UI"/>
                <a:cs typeface="Segoe UI"/>
              </a:rPr>
              <a:t>diseñado</a:t>
            </a:r>
            <a:r>
              <a:rPr lang="en-US" sz="1600">
                <a:latin typeface="Segoe UI"/>
                <a:cs typeface="Segoe UI"/>
              </a:rPr>
              <a:t> </a:t>
            </a:r>
            <a:r>
              <a:rPr lang="en-US" sz="1600" err="1">
                <a:latin typeface="Segoe UI"/>
                <a:cs typeface="Segoe UI"/>
              </a:rPr>
              <a:t>por</a:t>
            </a:r>
            <a:r>
              <a:rPr lang="en-US" sz="1600">
                <a:latin typeface="Segoe UI"/>
                <a:cs typeface="Segoe UI"/>
              </a:rPr>
              <a:t> </a:t>
            </a:r>
            <a:r>
              <a:rPr lang="en-US" sz="1600" err="1">
                <a:latin typeface="Segoe UI"/>
                <a:cs typeface="Segoe UI"/>
              </a:rPr>
              <a:t>el</a:t>
            </a:r>
            <a:r>
              <a:rPr lang="en-US" sz="1600">
                <a:latin typeface="Segoe UI"/>
                <a:cs typeface="Segoe UI"/>
              </a:rPr>
              <a:t> Departamento </a:t>
            </a:r>
            <a:r>
              <a:rPr lang="en-US" sz="1600" err="1">
                <a:latin typeface="Segoe UI"/>
                <a:cs typeface="Segoe UI"/>
              </a:rPr>
              <a:t>Administrativo</a:t>
            </a:r>
            <a:r>
              <a:rPr lang="en-US" sz="1600">
                <a:latin typeface="Segoe UI"/>
                <a:cs typeface="Segoe UI"/>
              </a:rPr>
              <a:t> de la </a:t>
            </a:r>
            <a:r>
              <a:rPr lang="en-US" sz="1600" err="1">
                <a:latin typeface="Segoe UI"/>
                <a:cs typeface="Segoe UI"/>
              </a:rPr>
              <a:t>Función</a:t>
            </a:r>
            <a:r>
              <a:rPr lang="en-US" sz="1600">
                <a:latin typeface="Segoe UI"/>
                <a:cs typeface="Segoe UI"/>
              </a:rPr>
              <a:t> </a:t>
            </a:r>
            <a:r>
              <a:rPr lang="en-US" sz="1600" err="1">
                <a:latin typeface="Segoe UI"/>
                <a:cs typeface="Segoe UI"/>
              </a:rPr>
              <a:t>Pública</a:t>
            </a:r>
            <a:r>
              <a:rPr lang="en-US" sz="1600">
                <a:latin typeface="Segoe UI"/>
                <a:cs typeface="Segoe UI"/>
              </a:rPr>
              <a:t>, que </a:t>
            </a:r>
            <a:r>
              <a:rPr lang="en-US" sz="1600" err="1">
                <a:latin typeface="Segoe UI"/>
                <a:cs typeface="Segoe UI"/>
              </a:rPr>
              <a:t>permite</a:t>
            </a:r>
            <a:r>
              <a:rPr lang="en-US" sz="1600">
                <a:latin typeface="Segoe UI"/>
                <a:cs typeface="Segoe UI"/>
              </a:rPr>
              <a:t> </a:t>
            </a:r>
            <a:r>
              <a:rPr lang="en-US" sz="1600" err="1">
                <a:latin typeface="Segoe UI"/>
                <a:cs typeface="Segoe UI"/>
              </a:rPr>
              <a:t>evidenciar</a:t>
            </a:r>
            <a:r>
              <a:rPr lang="en-US" sz="1600">
                <a:latin typeface="Segoe UI"/>
                <a:cs typeface="Segoe UI"/>
              </a:rPr>
              <a:t> </a:t>
            </a:r>
            <a:r>
              <a:rPr lang="en-US" sz="1600" err="1">
                <a:latin typeface="Segoe UI"/>
                <a:cs typeface="Segoe UI"/>
              </a:rPr>
              <a:t>en</a:t>
            </a:r>
            <a:r>
              <a:rPr lang="en-US" sz="1600">
                <a:latin typeface="Segoe UI"/>
                <a:cs typeface="Segoe UI"/>
              </a:rPr>
              <a:t> qué </a:t>
            </a:r>
            <a:r>
              <a:rPr lang="en-US" sz="1600" err="1">
                <a:latin typeface="Segoe UI"/>
                <a:cs typeface="Segoe UI"/>
              </a:rPr>
              <a:t>nivel</a:t>
            </a:r>
            <a:r>
              <a:rPr lang="en-US" sz="1600">
                <a:latin typeface="Segoe UI"/>
                <a:cs typeface="Segoe UI"/>
              </a:rPr>
              <a:t> se </a:t>
            </a:r>
            <a:r>
              <a:rPr lang="en-US" sz="1600" err="1">
                <a:latin typeface="Segoe UI"/>
                <a:cs typeface="Segoe UI"/>
              </a:rPr>
              <a:t>encuentra</a:t>
            </a:r>
            <a:r>
              <a:rPr lang="en-US" sz="1600">
                <a:latin typeface="Segoe UI"/>
                <a:cs typeface="Segoe UI"/>
              </a:rPr>
              <a:t> </a:t>
            </a:r>
            <a:r>
              <a:rPr lang="en-US" sz="1600" err="1">
                <a:latin typeface="Segoe UI"/>
                <a:cs typeface="Segoe UI"/>
              </a:rPr>
              <a:t>cada</a:t>
            </a:r>
            <a:r>
              <a:rPr lang="en-US" sz="1600">
                <a:latin typeface="Segoe UI"/>
                <a:cs typeface="Segoe UI"/>
              </a:rPr>
              <a:t> </a:t>
            </a:r>
            <a:r>
              <a:rPr lang="en-US" sz="1600" err="1">
                <a:latin typeface="Segoe UI"/>
                <a:cs typeface="Segoe UI"/>
              </a:rPr>
              <a:t>indicador</a:t>
            </a:r>
            <a:r>
              <a:rPr lang="en-US" sz="1600">
                <a:latin typeface="Segoe UI"/>
                <a:cs typeface="Segoe UI"/>
              </a:rPr>
              <a:t>, es </a:t>
            </a:r>
            <a:r>
              <a:rPr lang="en-US" sz="1600" err="1">
                <a:latin typeface="Segoe UI"/>
                <a:cs typeface="Segoe UI"/>
              </a:rPr>
              <a:t>decir</a:t>
            </a:r>
            <a:r>
              <a:rPr lang="en-US" sz="1600">
                <a:latin typeface="Segoe UI"/>
                <a:cs typeface="Segoe UI"/>
              </a:rPr>
              <a:t>, </a:t>
            </a:r>
            <a:r>
              <a:rPr lang="en-US" sz="1600" err="1">
                <a:latin typeface="Segoe UI"/>
                <a:cs typeface="Segoe UI"/>
              </a:rPr>
              <a:t>cada</a:t>
            </a:r>
            <a:r>
              <a:rPr lang="en-US" sz="1600">
                <a:latin typeface="Segoe UI"/>
                <a:cs typeface="Segoe UI"/>
              </a:rPr>
              <a:t> valor de </a:t>
            </a:r>
            <a:r>
              <a:rPr lang="en-US" sz="1600" err="1">
                <a:latin typeface="Segoe UI"/>
                <a:cs typeface="Segoe UI"/>
              </a:rPr>
              <a:t>acuerdo</a:t>
            </a:r>
            <a:r>
              <a:rPr lang="en-US" sz="1600">
                <a:latin typeface="Segoe UI"/>
                <a:cs typeface="Segoe UI"/>
              </a:rPr>
              <a:t> con </a:t>
            </a:r>
            <a:r>
              <a:rPr lang="en-US" sz="1600" err="1">
                <a:latin typeface="Segoe UI"/>
                <a:cs typeface="Segoe UI"/>
              </a:rPr>
              <a:t>los</a:t>
            </a:r>
            <a:r>
              <a:rPr lang="en-US" sz="1600">
                <a:latin typeface="Segoe UI"/>
                <a:cs typeface="Segoe UI"/>
              </a:rPr>
              <a:t> </a:t>
            </a:r>
            <a:r>
              <a:rPr lang="en-US" sz="1600" err="1">
                <a:latin typeface="Segoe UI"/>
                <a:cs typeface="Segoe UI"/>
              </a:rPr>
              <a:t>porcentajes</a:t>
            </a:r>
            <a:r>
              <a:rPr lang="en-US" sz="1600">
                <a:latin typeface="Segoe UI"/>
                <a:cs typeface="Segoe UI"/>
              </a:rPr>
              <a:t> </a:t>
            </a:r>
            <a:r>
              <a:rPr lang="en-US" sz="1600" err="1">
                <a:latin typeface="Segoe UI"/>
                <a:cs typeface="Segoe UI"/>
              </a:rPr>
              <a:t>obtenidos</a:t>
            </a:r>
            <a:r>
              <a:rPr lang="en-US" sz="1600">
                <a:latin typeface="Segoe UI"/>
                <a:cs typeface="Segoe UI"/>
              </a:rPr>
              <a:t> </a:t>
            </a:r>
            <a:r>
              <a:rPr lang="en-US" sz="1600" err="1">
                <a:latin typeface="Segoe UI"/>
                <a:cs typeface="Segoe UI"/>
              </a:rPr>
              <a:t>en</a:t>
            </a:r>
            <a:r>
              <a:rPr lang="en-US" sz="1600">
                <a:latin typeface="Segoe UI"/>
                <a:cs typeface="Segoe UI"/>
              </a:rPr>
              <a:t> </a:t>
            </a:r>
            <a:r>
              <a:rPr lang="en-US" sz="1600" err="1">
                <a:latin typeface="Segoe UI"/>
                <a:cs typeface="Segoe UI"/>
              </a:rPr>
              <a:t>el</a:t>
            </a:r>
            <a:r>
              <a:rPr lang="en-US" sz="1600">
                <a:latin typeface="Segoe UI"/>
                <a:cs typeface="Segoe UI"/>
              </a:rPr>
              <a:t> test.</a:t>
            </a:r>
          </a:p>
        </p:txBody>
      </p:sp>
      <p:pic>
        <p:nvPicPr>
          <p:cNvPr id="6" name="Imagen 5" descr="02 Informe Autodiagnóstico de ...">
            <a:extLst>
              <a:ext uri="{FF2B5EF4-FFF2-40B4-BE49-F238E27FC236}">
                <a16:creationId xmlns:a16="http://schemas.microsoft.com/office/drawing/2014/main" id="{BB977FF5-F975-2B3D-6BC3-58283629ACE2}"/>
              </a:ext>
            </a:extLst>
          </p:cNvPr>
          <p:cNvPicPr>
            <a:picLocks noChangeAspect="1"/>
          </p:cNvPicPr>
          <p:nvPr/>
        </p:nvPicPr>
        <p:blipFill>
          <a:blip r:embed="rId2"/>
          <a:stretch>
            <a:fillRect/>
          </a:stretch>
        </p:blipFill>
        <p:spPr>
          <a:xfrm>
            <a:off x="6155635" y="2013710"/>
            <a:ext cx="4419600" cy="3433555"/>
          </a:xfrm>
          <a:prstGeom prst="rect">
            <a:avLst/>
          </a:prstGeom>
        </p:spPr>
      </p:pic>
      <p:pic>
        <p:nvPicPr>
          <p:cNvPr id="7" name="Imagen 6" descr="Tabla&#10;&#10;El contenido generado por IA puede ser incorrecto.">
            <a:extLst>
              <a:ext uri="{FF2B5EF4-FFF2-40B4-BE49-F238E27FC236}">
                <a16:creationId xmlns:a16="http://schemas.microsoft.com/office/drawing/2014/main" id="{659AE705-07FD-F9FC-2E06-4417F993DFD5}"/>
              </a:ext>
            </a:extLst>
          </p:cNvPr>
          <p:cNvPicPr>
            <a:picLocks noChangeAspect="1"/>
          </p:cNvPicPr>
          <p:nvPr/>
        </p:nvPicPr>
        <p:blipFill>
          <a:blip r:embed="rId3"/>
          <a:stretch>
            <a:fillRect/>
          </a:stretch>
        </p:blipFill>
        <p:spPr>
          <a:xfrm>
            <a:off x="1216715" y="2663686"/>
            <a:ext cx="4186031" cy="2014331"/>
          </a:xfrm>
          <a:prstGeom prst="rect">
            <a:avLst/>
          </a:prstGeom>
        </p:spPr>
      </p:pic>
      <p:sp>
        <p:nvSpPr>
          <p:cNvPr id="8" name="CuadroTexto 7">
            <a:extLst>
              <a:ext uri="{FF2B5EF4-FFF2-40B4-BE49-F238E27FC236}">
                <a16:creationId xmlns:a16="http://schemas.microsoft.com/office/drawing/2014/main" id="{61CF4EFA-83F0-7A66-575B-F42FF96B1010}"/>
              </a:ext>
            </a:extLst>
          </p:cNvPr>
          <p:cNvSpPr txBox="1"/>
          <p:nvPr/>
        </p:nvSpPr>
        <p:spPr>
          <a:xfrm>
            <a:off x="5132255" y="6038489"/>
            <a:ext cx="6185646" cy="415498"/>
          </a:xfrm>
          <a:prstGeom prst="rect">
            <a:avLst/>
          </a:prstGeom>
          <a:noFill/>
        </p:spPr>
        <p:txBody>
          <a:bodyPr wrap="square">
            <a:spAutoFit/>
          </a:bodyPr>
          <a:lstStyle/>
          <a:p>
            <a:r>
              <a:rPr lang="es-CO" sz="1050">
                <a:hlinkClick r:id="rId4"/>
              </a:rPr>
              <a:t>https://www1.funcionpublica.gov.co/documents/28587425/34877072/seguimiento_integridad.pdf</a:t>
            </a:r>
            <a:endParaRPr lang="es-CO" sz="1050"/>
          </a:p>
          <a:p>
            <a:endParaRPr lang="es-CO" sz="1050"/>
          </a:p>
        </p:txBody>
      </p:sp>
    </p:spTree>
    <p:extLst>
      <p:ext uri="{BB962C8B-B14F-4D97-AF65-F5344CB8AC3E}">
        <p14:creationId xmlns:p14="http://schemas.microsoft.com/office/powerpoint/2010/main" val="43160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94E6C5-5591-DB82-7926-F68DD079D6F9}"/>
              </a:ext>
            </a:extLst>
          </p:cNvPr>
          <p:cNvSpPr txBox="1"/>
          <p:nvPr/>
        </p:nvSpPr>
        <p:spPr>
          <a:xfrm>
            <a:off x="1345721" y="131852"/>
            <a:ext cx="10472468" cy="461665"/>
          </a:xfrm>
          <a:prstGeom prst="rect">
            <a:avLst/>
          </a:prstGeom>
          <a:noFill/>
        </p:spPr>
        <p:txBody>
          <a:bodyPr wrap="square" lIns="91440" tIns="45720" rIns="91440" bIns="45720" rtlCol="0" anchor="t">
            <a:spAutoFit/>
          </a:bodyPr>
          <a:lstStyle/>
          <a:p>
            <a:r>
              <a:rPr lang="es-CO" sz="2400" b="1">
                <a:solidFill>
                  <a:schemeClr val="bg1"/>
                </a:solidFill>
              </a:rPr>
              <a:t>Indicadores obtenidos de la aplicación del Test de Percepción de Integridad</a:t>
            </a:r>
          </a:p>
        </p:txBody>
      </p:sp>
      <p:sp>
        <p:nvSpPr>
          <p:cNvPr id="10" name="CuadroTexto 9">
            <a:extLst>
              <a:ext uri="{FF2B5EF4-FFF2-40B4-BE49-F238E27FC236}">
                <a16:creationId xmlns:a16="http://schemas.microsoft.com/office/drawing/2014/main" id="{BCDCFD7C-2DCD-DB43-3D00-33E9E9D8C8A8}"/>
              </a:ext>
            </a:extLst>
          </p:cNvPr>
          <p:cNvSpPr txBox="1"/>
          <p:nvPr/>
        </p:nvSpPr>
        <p:spPr>
          <a:xfrm>
            <a:off x="715617" y="1073426"/>
            <a:ext cx="1064149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a:latin typeface="Segoe UI Historic" panose="020B0502040204020203" pitchFamily="34" charset="0"/>
                <a:ea typeface="Segoe UI Historic" panose="020B0502040204020203" pitchFamily="34" charset="0"/>
                <a:cs typeface="Segoe UI Historic" panose="020B0502040204020203" pitchFamily="34" charset="0"/>
              </a:rPr>
              <a:t>Para determinar, el nivel de cada colaborador en el conocimiento del código de integridad, la función pública diseñó una matriz, en la cual cada entidad traslada los resultados obtenidos en el test y este genera el porcentaje de apropiación</a:t>
            </a:r>
          </a:p>
          <a:p>
            <a:endParaRPr lang="en-US" sz="1600">
              <a:latin typeface="Segoe UI Historic" panose="020B0502040204020203" pitchFamily="34" charset="0"/>
              <a:ea typeface="Segoe UI Historic" panose="020B0502040204020203" pitchFamily="34" charset="0"/>
              <a:cs typeface="Segoe UI Historic" panose="020B0502040204020203" pitchFamily="34" charset="0"/>
            </a:endParaRPr>
          </a:p>
        </p:txBody>
      </p:sp>
      <p:pic>
        <p:nvPicPr>
          <p:cNvPr id="1025" name="Picture 1" descr="page5image646229904">
            <a:extLst>
              <a:ext uri="{FF2B5EF4-FFF2-40B4-BE49-F238E27FC236}">
                <a16:creationId xmlns:a16="http://schemas.microsoft.com/office/drawing/2014/main" id="{99931803-4241-DC84-E881-545C3BE1C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958" y="-578312"/>
            <a:ext cx="6093205"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5image646230208">
            <a:extLst>
              <a:ext uri="{FF2B5EF4-FFF2-40B4-BE49-F238E27FC236}">
                <a16:creationId xmlns:a16="http://schemas.microsoft.com/office/drawing/2014/main" id="{1A75B4C3-E901-D14F-0F2A-9235B48EF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958" y="-578312"/>
            <a:ext cx="231989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5image646230512">
            <a:extLst>
              <a:ext uri="{FF2B5EF4-FFF2-40B4-BE49-F238E27FC236}">
                <a16:creationId xmlns:a16="http://schemas.microsoft.com/office/drawing/2014/main" id="{7EDE0866-220A-CB84-B065-2BEFBA677D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959" y="2021853"/>
            <a:ext cx="5553174" cy="4043091"/>
          </a:xfrm>
          <a:prstGeom prst="rect">
            <a:avLst/>
          </a:prstGeom>
          <a:noFill/>
          <a:extLst>
            <a:ext uri="{909E8E84-426E-40DD-AFC4-6F175D3DCCD1}">
              <a14:hiddenFill xmlns:a14="http://schemas.microsoft.com/office/drawing/2010/main">
                <a:solidFill>
                  <a:srgbClr val="FFFFFF"/>
                </a:solidFill>
              </a14:hiddenFill>
            </a:ext>
          </a:extLst>
        </p:spPr>
      </p:pic>
      <p:sp>
        <p:nvSpPr>
          <p:cNvPr id="2" name="Paralelogramo 1">
            <a:extLst>
              <a:ext uri="{FF2B5EF4-FFF2-40B4-BE49-F238E27FC236}">
                <a16:creationId xmlns:a16="http://schemas.microsoft.com/office/drawing/2014/main" id="{B33059F3-1A3E-BDD8-121A-3C55C933EB4C}"/>
              </a:ext>
            </a:extLst>
          </p:cNvPr>
          <p:cNvSpPr/>
          <p:nvPr/>
        </p:nvSpPr>
        <p:spPr>
          <a:xfrm>
            <a:off x="-167686" y="395803"/>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ea typeface="Calibri"/>
                <a:cs typeface="Calibri"/>
              </a:rPr>
              <a:t>14</a:t>
            </a:r>
          </a:p>
        </p:txBody>
      </p:sp>
    </p:spTree>
    <p:extLst>
      <p:ext uri="{BB962C8B-B14F-4D97-AF65-F5344CB8AC3E}">
        <p14:creationId xmlns:p14="http://schemas.microsoft.com/office/powerpoint/2010/main" val="3218812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0058-9A5E-B3B6-97CB-3098B10935C7}"/>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34D1405F-AB18-E505-D3BB-64229031B66B}"/>
              </a:ext>
            </a:extLst>
          </p:cNvPr>
          <p:cNvSpPr txBox="1"/>
          <p:nvPr/>
        </p:nvSpPr>
        <p:spPr>
          <a:xfrm>
            <a:off x="1345721" y="131852"/>
            <a:ext cx="10472468" cy="461665"/>
          </a:xfrm>
          <a:prstGeom prst="rect">
            <a:avLst/>
          </a:prstGeom>
          <a:noFill/>
        </p:spPr>
        <p:txBody>
          <a:bodyPr wrap="square" lIns="91440" tIns="45720" rIns="91440" bIns="45720" rtlCol="0" anchor="t">
            <a:spAutoFit/>
          </a:bodyPr>
          <a:lstStyle/>
          <a:p>
            <a:r>
              <a:rPr lang="es-CO" sz="2400" b="1">
                <a:solidFill>
                  <a:schemeClr val="bg1"/>
                </a:solidFill>
              </a:rPr>
              <a:t>Indicadores obtenidos de la aplicación del Test de Percepción de Integridad</a:t>
            </a:r>
          </a:p>
        </p:txBody>
      </p:sp>
      <p:pic>
        <p:nvPicPr>
          <p:cNvPr id="7" name="Imagen 6">
            <a:extLst>
              <a:ext uri="{FF2B5EF4-FFF2-40B4-BE49-F238E27FC236}">
                <a16:creationId xmlns:a16="http://schemas.microsoft.com/office/drawing/2014/main" id="{5B496602-817B-A48C-07FF-865CD3732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62" y="2242977"/>
            <a:ext cx="9878803" cy="3422973"/>
          </a:xfrm>
          <a:prstGeom prst="rect">
            <a:avLst/>
          </a:prstGeom>
        </p:spPr>
      </p:pic>
      <p:sp>
        <p:nvSpPr>
          <p:cNvPr id="10" name="CuadroTexto 9">
            <a:extLst>
              <a:ext uri="{FF2B5EF4-FFF2-40B4-BE49-F238E27FC236}">
                <a16:creationId xmlns:a16="http://schemas.microsoft.com/office/drawing/2014/main" id="{47D95EC0-EA73-F22B-EEBA-E71B7E24E5B3}"/>
              </a:ext>
            </a:extLst>
          </p:cNvPr>
          <p:cNvSpPr txBox="1"/>
          <p:nvPr/>
        </p:nvSpPr>
        <p:spPr>
          <a:xfrm>
            <a:off x="715617" y="1073426"/>
            <a:ext cx="1064149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O">
                <a:latin typeface="Segoe UI Historic" panose="020B0502040204020203" pitchFamily="34" charset="0"/>
                <a:ea typeface="Segoe UI Historic" panose="020B0502040204020203" pitchFamily="34" charset="0"/>
                <a:cs typeface="Segoe UI Historic" panose="020B0502040204020203" pitchFamily="34" charset="0"/>
              </a:rPr>
              <a:t>Para determinar, el nivel de cada colaborador en el conocimiento del código de integridad, la función pública diseñó una matriz, en la cual cada entidad traslada los resultados obtenidos en el test y este genera el porcentaje de apropiación</a:t>
            </a:r>
          </a:p>
          <a:p>
            <a:endParaRPr lang="en-US" sz="160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Paralelogramo 1">
            <a:extLst>
              <a:ext uri="{FF2B5EF4-FFF2-40B4-BE49-F238E27FC236}">
                <a16:creationId xmlns:a16="http://schemas.microsoft.com/office/drawing/2014/main" id="{ED295DCC-D094-9B59-C743-DB697506B0B7}"/>
              </a:ext>
            </a:extLst>
          </p:cNvPr>
          <p:cNvSpPr/>
          <p:nvPr/>
        </p:nvSpPr>
        <p:spPr>
          <a:xfrm>
            <a:off x="-167686" y="395803"/>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ea typeface="Calibri"/>
                <a:cs typeface="Calibri"/>
              </a:rPr>
              <a:t>15</a:t>
            </a:r>
          </a:p>
        </p:txBody>
      </p:sp>
    </p:spTree>
    <p:extLst>
      <p:ext uri="{BB962C8B-B14F-4D97-AF65-F5344CB8AC3E}">
        <p14:creationId xmlns:p14="http://schemas.microsoft.com/office/powerpoint/2010/main" val="30048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55736-5A99-9FDF-6099-E160B74832A0}"/>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91336A1E-51A0-D499-35EF-D03F2E6AE1C0}"/>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t>17</a:t>
            </a:r>
            <a:endParaRPr lang="es-ES"/>
          </a:p>
        </p:txBody>
      </p:sp>
      <p:sp>
        <p:nvSpPr>
          <p:cNvPr id="8" name="CuadroTexto 7">
            <a:extLst>
              <a:ext uri="{FF2B5EF4-FFF2-40B4-BE49-F238E27FC236}">
                <a16:creationId xmlns:a16="http://schemas.microsoft.com/office/drawing/2014/main" id="{D0A55C22-B95B-BC2D-90DB-67F1F91DA1C1}"/>
              </a:ext>
            </a:extLst>
          </p:cNvPr>
          <p:cNvSpPr txBox="1"/>
          <p:nvPr/>
        </p:nvSpPr>
        <p:spPr>
          <a:xfrm>
            <a:off x="443413" y="782813"/>
            <a:ext cx="11610649" cy="5693866"/>
          </a:xfrm>
          <a:prstGeom prst="rect">
            <a:avLst/>
          </a:prstGeom>
          <a:noFill/>
        </p:spPr>
        <p:txBody>
          <a:bodyPr wrap="square" lIns="91440" tIns="45720" rIns="91440" bIns="45720" anchor="t">
            <a:spAutoFit/>
          </a:bodyPr>
          <a:lstStyle/>
          <a:p>
            <a:endParaRPr lang="es-CO" sz="1500">
              <a:latin typeface="Segoe UI" panose="020B0502040204020203" pitchFamily="34" charset="0"/>
              <a:ea typeface="Segoe UI Historic" panose="020B0502040204020203" pitchFamily="34" charset="0"/>
              <a:cs typeface="Segoe UI" panose="020B0502040204020203" pitchFamily="34" charset="0"/>
            </a:endParaRPr>
          </a:p>
          <a:p>
            <a:pPr marL="285750" indent="-285750">
              <a:buFont typeface="Wingdings" pitchFamily="2" charset="2"/>
              <a:buChar char="Ø"/>
            </a:pPr>
            <a:r>
              <a:rPr lang="es-CO" sz="1500">
                <a:latin typeface="Segoe UI" panose="020B0502040204020203" pitchFamily="34" charset="0"/>
                <a:ea typeface="Segoe UI Historic"/>
                <a:cs typeface="Segoe UI" panose="020B0502040204020203" pitchFamily="34" charset="0"/>
              </a:rPr>
              <a:t>Como se evidencia en los resultados, los servidores </a:t>
            </a:r>
            <a:r>
              <a:rPr lang="es-CO" sz="1500" err="1">
                <a:latin typeface="Segoe UI" panose="020B0502040204020203" pitchFamily="34" charset="0"/>
                <a:ea typeface="Segoe UI Historic"/>
                <a:cs typeface="Segoe UI" panose="020B0502040204020203" pitchFamily="34" charset="0"/>
              </a:rPr>
              <a:t>públicos</a:t>
            </a:r>
            <a:r>
              <a:rPr lang="es-CO" sz="1500">
                <a:latin typeface="Segoe UI" panose="020B0502040204020203" pitchFamily="34" charset="0"/>
                <a:ea typeface="Segoe UI Historic"/>
                <a:cs typeface="Segoe UI" panose="020B0502040204020203" pitchFamily="34" charset="0"/>
              </a:rPr>
              <a:t> de la Agencia reflejan la integridad de manera integral, arrojando la </a:t>
            </a:r>
            <a:r>
              <a:rPr lang="es-CO" sz="1500" err="1">
                <a:latin typeface="Segoe UI" panose="020B0502040204020203" pitchFamily="34" charset="0"/>
                <a:ea typeface="Segoe UI Historic"/>
                <a:cs typeface="Segoe UI" panose="020B0502040204020203" pitchFamily="34" charset="0"/>
              </a:rPr>
              <a:t>mayoría</a:t>
            </a:r>
            <a:r>
              <a:rPr lang="es-CO" sz="1500">
                <a:latin typeface="Segoe UI" panose="020B0502040204020203" pitchFamily="34" charset="0"/>
                <a:ea typeface="Segoe UI Historic"/>
                <a:cs typeface="Segoe UI" panose="020B0502040204020203" pitchFamily="34" charset="0"/>
              </a:rPr>
              <a:t> de las calificaciones en niveles altos y muy altos. </a:t>
            </a:r>
            <a:r>
              <a:rPr lang="es-CO" sz="1500" err="1">
                <a:latin typeface="Segoe UI" panose="020B0502040204020203" pitchFamily="34" charset="0"/>
                <a:ea typeface="Segoe UI Historic"/>
                <a:cs typeface="Segoe UI" panose="020B0502040204020203" pitchFamily="34" charset="0"/>
              </a:rPr>
              <a:t>Específicamente</a:t>
            </a:r>
            <a:r>
              <a:rPr lang="es-CO" sz="1500">
                <a:latin typeface="Segoe UI" panose="020B0502040204020203" pitchFamily="34" charset="0"/>
                <a:ea typeface="Segoe UI Historic"/>
                <a:cs typeface="Segoe UI" panose="020B0502040204020203" pitchFamily="34" charset="0"/>
              </a:rPr>
              <a:t> para el </a:t>
            </a:r>
            <a:r>
              <a:rPr lang="es-CO" sz="1500" err="1">
                <a:latin typeface="Segoe UI" panose="020B0502040204020203" pitchFamily="34" charset="0"/>
                <a:ea typeface="Segoe UI Historic"/>
                <a:cs typeface="Segoe UI" panose="020B0502040204020203" pitchFamily="34" charset="0"/>
              </a:rPr>
              <a:t>ítem</a:t>
            </a:r>
            <a:r>
              <a:rPr lang="es-CO" sz="1500">
                <a:latin typeface="Segoe UI" panose="020B0502040204020203" pitchFamily="34" charset="0"/>
                <a:ea typeface="Segoe UI Historic"/>
                <a:cs typeface="Segoe UI" panose="020B0502040204020203" pitchFamily="34" charset="0"/>
              </a:rPr>
              <a:t> </a:t>
            </a:r>
            <a:r>
              <a:rPr lang="es-CO" sz="1500" b="1">
                <a:latin typeface="Segoe UI" panose="020B0502040204020203" pitchFamily="34" charset="0"/>
                <a:ea typeface="Segoe UI Historic"/>
                <a:cs typeface="Segoe UI" panose="020B0502040204020203" pitchFamily="34" charset="0"/>
              </a:rPr>
              <a:t>Honestidad y Justicia </a:t>
            </a:r>
            <a:r>
              <a:rPr lang="es-CO" sz="1500">
                <a:latin typeface="Segoe UI" panose="020B0502040204020203" pitchFamily="34" charset="0"/>
                <a:ea typeface="Segoe UI Historic"/>
                <a:cs typeface="Segoe UI" panose="020B0502040204020203" pitchFamily="34" charset="0"/>
              </a:rPr>
              <a:t>la Agencia muestra un </a:t>
            </a:r>
            <a:r>
              <a:rPr lang="es-CO" sz="1500" b="1">
                <a:latin typeface="Segoe UI" panose="020B0502040204020203" pitchFamily="34" charset="0"/>
                <a:ea typeface="Segoe UI Historic"/>
                <a:cs typeface="Segoe UI" panose="020B0502040204020203" pitchFamily="34" charset="0"/>
              </a:rPr>
              <a:t>97% y 84% respectivamente </a:t>
            </a:r>
            <a:r>
              <a:rPr lang="es-CO" sz="1500">
                <a:latin typeface="Segoe UI" panose="020B0502040204020203" pitchFamily="34" charset="0"/>
                <a:ea typeface="Segoe UI Historic"/>
                <a:cs typeface="Segoe UI" panose="020B0502040204020203" pitchFamily="34" charset="0"/>
              </a:rPr>
              <a:t>el conocimiento de estos valores, </a:t>
            </a:r>
            <a:r>
              <a:rPr lang="es-CO" sz="1500" err="1">
                <a:latin typeface="Segoe UI" panose="020B0502040204020203" pitchFamily="34" charset="0"/>
                <a:ea typeface="Segoe UI Historic"/>
                <a:cs typeface="Segoe UI" panose="020B0502040204020203" pitchFamily="34" charset="0"/>
              </a:rPr>
              <a:t>clasificándolos</a:t>
            </a:r>
            <a:r>
              <a:rPr lang="es-CO" sz="1500">
                <a:latin typeface="Segoe UI" panose="020B0502040204020203" pitchFamily="34" charset="0"/>
                <a:ea typeface="Segoe UI Historic"/>
                <a:cs typeface="Segoe UI" panose="020B0502040204020203" pitchFamily="34" charset="0"/>
              </a:rPr>
              <a:t> en un </a:t>
            </a:r>
            <a:r>
              <a:rPr lang="es-CO" sz="1500" b="1">
                <a:latin typeface="Segoe UI" panose="020B0502040204020203" pitchFamily="34" charset="0"/>
                <a:ea typeface="Segoe UI Historic"/>
                <a:cs typeface="Segoe UI" panose="020B0502040204020203" pitchFamily="34" charset="0"/>
              </a:rPr>
              <a:t>nivel muy alto</a:t>
            </a:r>
            <a:r>
              <a:rPr lang="es-CO" sz="1500">
                <a:latin typeface="Segoe UI" panose="020B0502040204020203" pitchFamily="34" charset="0"/>
                <a:ea typeface="Segoe UI Historic"/>
                <a:cs typeface="Segoe UI" panose="020B0502040204020203" pitchFamily="34" charset="0"/>
              </a:rPr>
              <a:t>. </a:t>
            </a:r>
          </a:p>
          <a:p>
            <a:endParaRPr lang="es-CO" sz="1500">
              <a:latin typeface="Segoe UI" panose="020B0502040204020203" pitchFamily="34" charset="0"/>
              <a:ea typeface="Segoe UI Historic" panose="020B0502040204020203" pitchFamily="34" charset="0"/>
              <a:cs typeface="Segoe UI" panose="020B0502040204020203" pitchFamily="34" charset="0"/>
            </a:endParaRPr>
          </a:p>
          <a:p>
            <a:pPr marL="285750" indent="-285750">
              <a:buFont typeface="Wingdings" pitchFamily="2" charset="2"/>
              <a:buChar char="Ø"/>
            </a:pPr>
            <a:r>
              <a:rPr lang="es-CO" sz="1500">
                <a:latin typeface="Segoe UI" panose="020B0502040204020203" pitchFamily="34" charset="0"/>
                <a:ea typeface="Segoe UI Historic"/>
                <a:cs typeface="Segoe UI" panose="020B0502040204020203" pitchFamily="34" charset="0"/>
              </a:rPr>
              <a:t>El valor obtenido de la apropiación del Código de Integridad  y respeto obtuvo un nivel </a:t>
            </a:r>
            <a:r>
              <a:rPr lang="es-CO" sz="1500" b="1">
                <a:latin typeface="Segoe UI" panose="020B0502040204020203" pitchFamily="34" charset="0"/>
                <a:ea typeface="Segoe UI Historic"/>
                <a:cs typeface="Segoe UI" panose="020B0502040204020203" pitchFamily="34" charset="0"/>
              </a:rPr>
              <a:t>Alto</a:t>
            </a:r>
            <a:r>
              <a:rPr lang="es-CO" sz="1500">
                <a:latin typeface="Segoe UI" panose="020B0502040204020203" pitchFamily="34" charset="0"/>
                <a:ea typeface="Segoe UI Historic"/>
                <a:cs typeface="Segoe UI" panose="020B0502040204020203" pitchFamily="34" charset="0"/>
              </a:rPr>
              <a:t>, por tanto se </a:t>
            </a:r>
            <a:r>
              <a:rPr lang="es-CO" sz="1500" err="1">
                <a:latin typeface="Segoe UI" panose="020B0502040204020203" pitchFamily="34" charset="0"/>
                <a:ea typeface="Segoe UI Historic"/>
                <a:cs typeface="Segoe UI" panose="020B0502040204020203" pitchFamily="34" charset="0"/>
              </a:rPr>
              <a:t>debera</a:t>
            </a:r>
            <a:r>
              <a:rPr lang="es-CO" sz="1500">
                <a:latin typeface="Segoe UI" panose="020B0502040204020203" pitchFamily="34" charset="0"/>
                <a:ea typeface="Segoe UI Historic"/>
                <a:cs typeface="Segoe UI" panose="020B0502040204020203" pitchFamily="34" charset="0"/>
              </a:rPr>
              <a:t>́ reforzar a </a:t>
            </a:r>
            <a:r>
              <a:rPr lang="es-CO" sz="1500" err="1">
                <a:latin typeface="Segoe UI" panose="020B0502040204020203" pitchFamily="34" charset="0"/>
                <a:ea typeface="Segoe UI Historic"/>
                <a:cs typeface="Segoe UI" panose="020B0502040204020203" pitchFamily="34" charset="0"/>
              </a:rPr>
              <a:t>través</a:t>
            </a:r>
            <a:r>
              <a:rPr lang="es-CO" sz="1500">
                <a:latin typeface="Segoe UI" panose="020B0502040204020203" pitchFamily="34" charset="0"/>
                <a:ea typeface="Segoe UI Historic"/>
                <a:cs typeface="Segoe UI" panose="020B0502040204020203" pitchFamily="34" charset="0"/>
              </a:rPr>
              <a:t> de </a:t>
            </a:r>
            <a:r>
              <a:rPr lang="es-CO" sz="1500" err="1">
                <a:latin typeface="Segoe UI" panose="020B0502040204020203" pitchFamily="34" charset="0"/>
                <a:ea typeface="Segoe UI Historic"/>
                <a:cs typeface="Segoe UI" panose="020B0502040204020203" pitchFamily="34" charset="0"/>
              </a:rPr>
              <a:t>campañas</a:t>
            </a:r>
            <a:r>
              <a:rPr lang="es-CO" sz="1500">
                <a:latin typeface="Segoe UI" panose="020B0502040204020203" pitchFamily="34" charset="0"/>
                <a:ea typeface="Segoe UI Historic"/>
                <a:cs typeface="Segoe UI" panose="020B0502040204020203" pitchFamily="34" charset="0"/>
              </a:rPr>
              <a:t>, para potencializar su conocimiento y aplicación. </a:t>
            </a:r>
          </a:p>
          <a:p>
            <a:endParaRPr lang="es-CO" sz="1500">
              <a:latin typeface="Segoe UI" panose="020B0502040204020203" pitchFamily="34" charset="0"/>
              <a:ea typeface="Segoe UI Historic" panose="020B0502040204020203" pitchFamily="34" charset="0"/>
              <a:cs typeface="Segoe UI" panose="020B0502040204020203" pitchFamily="34" charset="0"/>
            </a:endParaRPr>
          </a:p>
          <a:p>
            <a:pPr marL="285750" indent="-285750">
              <a:buFont typeface="Wingdings" pitchFamily="2" charset="2"/>
              <a:buChar char="Ø"/>
            </a:pPr>
            <a:r>
              <a:rPr lang="es-CO" sz="1500">
                <a:latin typeface="Segoe UI" panose="020B0502040204020203" pitchFamily="34" charset="0"/>
                <a:ea typeface="Segoe UI Historic"/>
                <a:cs typeface="Segoe UI" panose="020B0502040204020203" pitchFamily="34" charset="0"/>
              </a:rPr>
              <a:t>Es importante generar estrategias de </a:t>
            </a:r>
            <a:r>
              <a:rPr lang="es-CO" sz="1500" err="1">
                <a:latin typeface="Segoe UI" panose="020B0502040204020203" pitchFamily="34" charset="0"/>
                <a:ea typeface="Segoe UI Historic"/>
                <a:cs typeface="Segoe UI" panose="020B0502040204020203" pitchFamily="34" charset="0"/>
              </a:rPr>
              <a:t>socialización</a:t>
            </a:r>
            <a:r>
              <a:rPr lang="es-CO" sz="1500">
                <a:latin typeface="Segoe UI" panose="020B0502040204020203" pitchFamily="34" charset="0"/>
                <a:ea typeface="Segoe UI Historic"/>
                <a:cs typeface="Segoe UI" panose="020B0502040204020203" pitchFamily="34" charset="0"/>
              </a:rPr>
              <a:t> y </a:t>
            </a:r>
            <a:r>
              <a:rPr lang="es-CO" sz="1500" err="1">
                <a:latin typeface="Segoe UI" panose="020B0502040204020203" pitchFamily="34" charset="0"/>
                <a:ea typeface="Segoe UI Historic"/>
                <a:cs typeface="Segoe UI" panose="020B0502040204020203" pitchFamily="34" charset="0"/>
              </a:rPr>
              <a:t>campañas</a:t>
            </a:r>
            <a:r>
              <a:rPr lang="es-CO" sz="1500">
                <a:latin typeface="Segoe UI" panose="020B0502040204020203" pitchFamily="34" charset="0"/>
                <a:ea typeface="Segoe UI Historic"/>
                <a:cs typeface="Segoe UI" panose="020B0502040204020203" pitchFamily="34" charset="0"/>
              </a:rPr>
              <a:t> informativas que permitan potencializar el conocimiento del </a:t>
            </a:r>
            <a:r>
              <a:rPr lang="es-CO" sz="1500" err="1">
                <a:latin typeface="Segoe UI" panose="020B0502040204020203" pitchFamily="34" charset="0"/>
                <a:ea typeface="Segoe UI Historic"/>
                <a:cs typeface="Segoe UI" panose="020B0502040204020203" pitchFamily="34" charset="0"/>
              </a:rPr>
              <a:t>Código</a:t>
            </a:r>
            <a:r>
              <a:rPr lang="es-CO" sz="1500">
                <a:latin typeface="Segoe UI" panose="020B0502040204020203" pitchFamily="34" charset="0"/>
                <a:ea typeface="Segoe UI Historic"/>
                <a:cs typeface="Segoe UI" panose="020B0502040204020203" pitchFamily="34" charset="0"/>
              </a:rPr>
              <a:t> de Integridad, con el objetivo de fortalecer la </a:t>
            </a:r>
            <a:r>
              <a:rPr lang="es-CO" sz="1500" err="1">
                <a:latin typeface="Segoe UI" panose="020B0502040204020203" pitchFamily="34" charset="0"/>
                <a:ea typeface="Segoe UI Historic"/>
                <a:cs typeface="Segoe UI" panose="020B0502040204020203" pitchFamily="34" charset="0"/>
              </a:rPr>
              <a:t>apropiación</a:t>
            </a:r>
            <a:r>
              <a:rPr lang="es-CO" sz="1500">
                <a:latin typeface="Segoe UI" panose="020B0502040204020203" pitchFamily="34" charset="0"/>
                <a:ea typeface="Segoe UI Historic"/>
                <a:cs typeface="Segoe UI" panose="020B0502040204020203" pitchFamily="34" charset="0"/>
              </a:rPr>
              <a:t> de los valores institucionales, así como todo lo relacionado con el Conflicto de </a:t>
            </a:r>
            <a:r>
              <a:rPr lang="es-CO" sz="1500" err="1">
                <a:latin typeface="Segoe UI" panose="020B0502040204020203" pitchFamily="34" charset="0"/>
                <a:ea typeface="Segoe UI Historic"/>
                <a:cs typeface="Segoe UI" panose="020B0502040204020203" pitchFamily="34" charset="0"/>
              </a:rPr>
              <a:t>interés</a:t>
            </a:r>
            <a:r>
              <a:rPr lang="es-CO" sz="1500">
                <a:latin typeface="Segoe UI" panose="020B0502040204020203" pitchFamily="34" charset="0"/>
                <a:ea typeface="Segoe UI Historic"/>
                <a:cs typeface="Segoe UI" panose="020B0502040204020203" pitchFamily="34" charset="0"/>
              </a:rPr>
              <a:t>. </a:t>
            </a:r>
          </a:p>
          <a:p>
            <a:endParaRPr lang="es-CO" sz="1500">
              <a:latin typeface="Segoe UI" panose="020B0502040204020203" pitchFamily="34" charset="0"/>
              <a:ea typeface="Segoe UI Historic" panose="020B0502040204020203" pitchFamily="34" charset="0"/>
              <a:cs typeface="Segoe UI" panose="020B0502040204020203" pitchFamily="34" charset="0"/>
            </a:endParaRPr>
          </a:p>
          <a:p>
            <a:pPr marL="285750" indent="-285750">
              <a:buFont typeface="Arial" panose="020B0604020202020204" pitchFamily="34" charset="0"/>
              <a:buChar char="•"/>
            </a:pPr>
            <a:r>
              <a:rPr lang="es-CO" sz="1500">
                <a:latin typeface="Segoe UI" panose="020B0502040204020203" pitchFamily="34" charset="0"/>
                <a:ea typeface="Segoe UI Historic"/>
                <a:cs typeface="Segoe UI" panose="020B0502040204020203" pitchFamily="34" charset="0"/>
              </a:rPr>
              <a:t>En los indicadores </a:t>
            </a:r>
            <a:r>
              <a:rPr lang="es-CO" sz="1500" b="1">
                <a:latin typeface="Segoe UI" panose="020B0502040204020203" pitchFamily="34" charset="0"/>
                <a:ea typeface="Segoe UI Historic"/>
                <a:cs typeface="Segoe UI" panose="020B0502040204020203" pitchFamily="34" charset="0"/>
              </a:rPr>
              <a:t>Respeto y Honestidad </a:t>
            </a:r>
            <a:r>
              <a:rPr lang="es-CO" sz="1500">
                <a:latin typeface="Segoe UI" panose="020B0502040204020203" pitchFamily="34" charset="0"/>
                <a:ea typeface="Segoe UI Historic"/>
                <a:cs typeface="Segoe UI" panose="020B0502040204020203" pitchFamily="34" charset="0"/>
              </a:rPr>
              <a:t>se obtuvo un porcentaje de apropiación </a:t>
            </a:r>
            <a:r>
              <a:rPr lang="es-CO" sz="1500" b="1">
                <a:latin typeface="Segoe UI" panose="020B0502040204020203" pitchFamily="34" charset="0"/>
                <a:ea typeface="Segoe UI Historic"/>
                <a:cs typeface="Segoe UI" panose="020B0502040204020203" pitchFamily="34" charset="0"/>
              </a:rPr>
              <a:t>Medio</a:t>
            </a:r>
            <a:r>
              <a:rPr lang="es-CO" sz="1500">
                <a:latin typeface="Segoe UI" panose="020B0502040204020203" pitchFamily="34" charset="0"/>
                <a:ea typeface="Segoe UI Historic"/>
                <a:cs typeface="Segoe UI" panose="020B0502040204020203" pitchFamily="34" charset="0"/>
              </a:rPr>
              <a:t>, por tanto se recomienda aplicar acciones y actividades de fomento, de activación, de compromiso o ejemplificantes sugeridas en la Caja de Herramientas del DAFP:</a:t>
            </a:r>
          </a:p>
          <a:p>
            <a:endParaRPr lang="es-CO" sz="1500">
              <a:latin typeface="Segoe UI" panose="020B0502040204020203" pitchFamily="34" charset="0"/>
              <a:ea typeface="Segoe UI Historic" panose="020B0502040204020203" pitchFamily="34" charset="0"/>
              <a:cs typeface="Segoe UI" panose="020B0502040204020203" pitchFamily="34" charset="0"/>
            </a:endParaRPr>
          </a:p>
          <a:p>
            <a:pPr lvl="1"/>
            <a:r>
              <a:rPr lang="es-CO" sz="1500">
                <a:latin typeface="Segoe UI" panose="020B0502040204020203" pitchFamily="34" charset="0"/>
                <a:ea typeface="Segoe UI Historic"/>
                <a:cs typeface="Segoe UI" panose="020B0502040204020203" pitchFamily="34" charset="0"/>
              </a:rPr>
              <a:t>1. Publicar en la web site una pieza con los resultados obtenidos en el presente Test para que sea de conocimiento de todos los servidores públicos de la Agencia </a:t>
            </a:r>
          </a:p>
          <a:p>
            <a:pPr lvl="1"/>
            <a:r>
              <a:rPr lang="es-CO" sz="1500">
                <a:latin typeface="Segoe UI" panose="020B0502040204020203" pitchFamily="34" charset="0"/>
                <a:ea typeface="Segoe UI Historic"/>
                <a:cs typeface="Segoe UI" panose="020B0502040204020203" pitchFamily="34" charset="0"/>
              </a:rPr>
              <a:t>2. Posterior a la </a:t>
            </a:r>
            <a:r>
              <a:rPr lang="es-CO" sz="1500" err="1">
                <a:latin typeface="Segoe UI" panose="020B0502040204020203" pitchFamily="34" charset="0"/>
                <a:ea typeface="Segoe UI Historic"/>
                <a:cs typeface="Segoe UI" panose="020B0502040204020203" pitchFamily="34" charset="0"/>
              </a:rPr>
              <a:t>divulgación</a:t>
            </a:r>
            <a:r>
              <a:rPr lang="es-CO" sz="1500">
                <a:latin typeface="Segoe UI" panose="020B0502040204020203" pitchFamily="34" charset="0"/>
                <a:ea typeface="Segoe UI Historic"/>
                <a:cs typeface="Segoe UI" panose="020B0502040204020203" pitchFamily="34" charset="0"/>
              </a:rPr>
              <a:t> de este Test, se debe planear hacer mesas de trabajo con los Gestores de Integridad con el fin de buscar estrategias de </a:t>
            </a:r>
            <a:r>
              <a:rPr lang="es-CO" sz="1500" err="1">
                <a:latin typeface="Segoe UI" panose="020B0502040204020203" pitchFamily="34" charset="0"/>
                <a:ea typeface="Segoe UI Historic"/>
                <a:cs typeface="Segoe UI" panose="020B0502040204020203" pitchFamily="34" charset="0"/>
              </a:rPr>
              <a:t>divulgación</a:t>
            </a:r>
            <a:r>
              <a:rPr lang="es-CO" sz="1500">
                <a:latin typeface="Segoe UI" panose="020B0502040204020203" pitchFamily="34" charset="0"/>
                <a:ea typeface="Segoe UI Historic"/>
                <a:cs typeface="Segoe UI" panose="020B0502040204020203" pitchFamily="34" charset="0"/>
              </a:rPr>
              <a:t>, </a:t>
            </a:r>
            <a:r>
              <a:rPr lang="es-CO" sz="1500" err="1">
                <a:latin typeface="Segoe UI" panose="020B0502040204020203" pitchFamily="34" charset="0"/>
                <a:ea typeface="Segoe UI Historic"/>
                <a:cs typeface="Segoe UI" panose="020B0502040204020203" pitchFamily="34" charset="0"/>
              </a:rPr>
              <a:t>motivación</a:t>
            </a:r>
            <a:r>
              <a:rPr lang="es-CO" sz="1500">
                <a:latin typeface="Segoe UI" panose="020B0502040204020203" pitchFamily="34" charset="0"/>
                <a:ea typeface="Segoe UI Historic"/>
                <a:cs typeface="Segoe UI" panose="020B0502040204020203" pitchFamily="34" charset="0"/>
              </a:rPr>
              <a:t> que ayuden a que estos valores se fortalezcan en todas las personas que pertenecen a la Agencia</a:t>
            </a:r>
          </a:p>
          <a:p>
            <a:endParaRPr lang="es-CO" sz="1600">
              <a:latin typeface="Segoe UI Light" panose="020B0502040204020203" pitchFamily="34" charset="0"/>
              <a:ea typeface="Segoe UI Historic" panose="020B0502040204020203" pitchFamily="34" charset="0"/>
              <a:cs typeface="Segoe UI Light" panose="020B0502040204020203" pitchFamily="34" charset="0"/>
            </a:endParaRPr>
          </a:p>
          <a:p>
            <a:endParaRPr lang="es-CO" sz="1600">
              <a:latin typeface="Segoe UI Light" panose="020B0502040204020203" pitchFamily="34" charset="0"/>
              <a:ea typeface="Segoe UI Historic" panose="020B0502040204020203" pitchFamily="34" charset="0"/>
              <a:cs typeface="Segoe UI Light" panose="020B0502040204020203" pitchFamily="34" charset="0"/>
            </a:endParaRPr>
          </a:p>
          <a:p>
            <a:endParaRPr lang="es-CO" sz="1600"/>
          </a:p>
          <a:p>
            <a:pPr marL="285750" indent="-285750">
              <a:buFont typeface="Wingdings" panose="05000000000000000000" pitchFamily="2" charset="2"/>
              <a:buChar char="Ø"/>
            </a:pPr>
            <a:endParaRPr lang="es-ES" sz="1600">
              <a:latin typeface="Segoe UI" panose="020B0502040204020203" pitchFamily="34" charset="0"/>
              <a:cs typeface="Segoe UI" panose="020B0502040204020203" pitchFamily="34" charset="0"/>
            </a:endParaRPr>
          </a:p>
        </p:txBody>
      </p:sp>
      <p:sp>
        <p:nvSpPr>
          <p:cNvPr id="12" name="CuadroTexto 11">
            <a:extLst>
              <a:ext uri="{FF2B5EF4-FFF2-40B4-BE49-F238E27FC236}">
                <a16:creationId xmlns:a16="http://schemas.microsoft.com/office/drawing/2014/main" id="{655B64EB-3E0B-3C46-27D7-C271CBF30458}"/>
              </a:ext>
            </a:extLst>
          </p:cNvPr>
          <p:cNvSpPr txBox="1"/>
          <p:nvPr/>
        </p:nvSpPr>
        <p:spPr>
          <a:xfrm>
            <a:off x="142718" y="119711"/>
            <a:ext cx="11473797" cy="523220"/>
          </a:xfrm>
          <a:prstGeom prst="rect">
            <a:avLst/>
          </a:prstGeom>
          <a:noFill/>
        </p:spPr>
        <p:txBody>
          <a:bodyPr wrap="square" lIns="91440" tIns="45720" rIns="91440" bIns="45720" anchor="t">
            <a:spAutoFit/>
          </a:bodyPr>
          <a:lstStyle/>
          <a:p>
            <a:pPr algn="ctr"/>
            <a:r>
              <a:rPr lang="es-ES" sz="2800" b="1">
                <a:solidFill>
                  <a:schemeClr val="bg1"/>
                </a:solidFill>
              </a:rPr>
              <a:t>Conclusiones Test de Percepción </a:t>
            </a:r>
          </a:p>
        </p:txBody>
      </p:sp>
    </p:spTree>
    <p:extLst>
      <p:ext uri="{BB962C8B-B14F-4D97-AF65-F5344CB8AC3E}">
        <p14:creationId xmlns:p14="http://schemas.microsoft.com/office/powerpoint/2010/main" val="365432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29FF3-184C-A8B2-F986-0F7C14294352}"/>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EBE9E708-8445-FE10-7E66-33B9032D148B}"/>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ea typeface="Calibri"/>
                <a:cs typeface="Calibri"/>
              </a:rPr>
              <a:t>3</a:t>
            </a:r>
          </a:p>
        </p:txBody>
      </p:sp>
      <p:sp>
        <p:nvSpPr>
          <p:cNvPr id="27" name="CuadroTexto 26">
            <a:extLst>
              <a:ext uri="{FF2B5EF4-FFF2-40B4-BE49-F238E27FC236}">
                <a16:creationId xmlns:a16="http://schemas.microsoft.com/office/drawing/2014/main" id="{37D98139-3267-D484-CC0F-7857EDB7BB70}"/>
              </a:ext>
            </a:extLst>
          </p:cNvPr>
          <p:cNvSpPr txBox="1"/>
          <p:nvPr/>
        </p:nvSpPr>
        <p:spPr>
          <a:xfrm>
            <a:off x="1604605" y="131852"/>
            <a:ext cx="6415731" cy="461665"/>
          </a:xfrm>
          <a:prstGeom prst="rect">
            <a:avLst/>
          </a:prstGeom>
          <a:noFill/>
        </p:spPr>
        <p:txBody>
          <a:bodyPr wrap="none" lIns="91440" tIns="45720" rIns="91440" bIns="45720" rtlCol="0" anchor="t">
            <a:spAutoFit/>
          </a:bodyPr>
          <a:lstStyle/>
          <a:p>
            <a:r>
              <a:rPr lang="es-CO" sz="2400" b="1">
                <a:solidFill>
                  <a:schemeClr val="bg1"/>
                </a:solidFill>
              </a:rPr>
              <a:t> Diseño del instrumento - Categorías de Análisis </a:t>
            </a:r>
            <a:endParaRPr lang="es-CO" sz="2400" b="1">
              <a:solidFill>
                <a:schemeClr val="bg1"/>
              </a:solidFill>
              <a:ea typeface="Calibri"/>
              <a:cs typeface="Calibri"/>
            </a:endParaRPr>
          </a:p>
        </p:txBody>
      </p:sp>
      <p:sp>
        <p:nvSpPr>
          <p:cNvPr id="7" name="CuadroTexto 6">
            <a:extLst>
              <a:ext uri="{FF2B5EF4-FFF2-40B4-BE49-F238E27FC236}">
                <a16:creationId xmlns:a16="http://schemas.microsoft.com/office/drawing/2014/main" id="{5AFC0F86-0FA9-8B16-0096-CF9258E47E06}"/>
              </a:ext>
            </a:extLst>
          </p:cNvPr>
          <p:cNvSpPr txBox="1"/>
          <p:nvPr/>
        </p:nvSpPr>
        <p:spPr>
          <a:xfrm>
            <a:off x="445353" y="885444"/>
            <a:ext cx="11610649" cy="5509200"/>
          </a:xfrm>
          <a:prstGeom prst="rect">
            <a:avLst/>
          </a:prstGeom>
          <a:noFill/>
        </p:spPr>
        <p:txBody>
          <a:bodyPr wrap="square" lIns="91440" tIns="45720" rIns="91440" bIns="45720" anchor="t">
            <a:spAutoFit/>
          </a:bodyPr>
          <a:lstStyle/>
          <a:p>
            <a:r>
              <a:rPr lang="es-ES" sz="1600">
                <a:latin typeface="Segoe UI"/>
                <a:ea typeface="+mn-lt"/>
                <a:cs typeface="+mn-lt"/>
              </a:rPr>
              <a:t>El  sistema de seguimiento a la integridad es un instrumento de medición desarrollado por el Departamento Administrativo de la Función Pública- DAFP con el fin de conocer el grado de  apropiación de los valores en las entidades públicas. </a:t>
            </a:r>
            <a:endParaRPr lang="es-ES" sz="1600">
              <a:latin typeface="Segoe UI"/>
              <a:cs typeface="Segoe UI"/>
            </a:endParaRPr>
          </a:p>
          <a:p>
            <a:endParaRPr lang="es-ES" sz="1600">
              <a:latin typeface="Segoe UI"/>
              <a:ea typeface="+mn-lt"/>
              <a:cs typeface="+mn-lt"/>
            </a:endParaRPr>
          </a:p>
          <a:p>
            <a:r>
              <a:rPr lang="es-ES" sz="1600">
                <a:latin typeface="Segoe UI"/>
                <a:ea typeface="+mn-lt"/>
                <a:cs typeface="+mn-lt"/>
              </a:rPr>
              <a:t>El test contiene 30 preguntas adaptadas a situaciones cotidianas de trabajo y enfocadas en integridad. </a:t>
            </a:r>
          </a:p>
          <a:p>
            <a:endParaRPr lang="es-ES" sz="1600">
              <a:latin typeface="Segoe UI"/>
              <a:ea typeface="+mn-lt"/>
              <a:cs typeface="+mn-lt"/>
            </a:endParaRPr>
          </a:p>
          <a:p>
            <a:r>
              <a:rPr lang="es-ES" sz="1600">
                <a:latin typeface="Segoe UI"/>
                <a:ea typeface="+mn-lt"/>
                <a:cs typeface="+mn-lt"/>
              </a:rPr>
              <a:t>El test de percepción mide los 5 valores propuestos por el Departamento Administrativo de la  Función Pública -DAFP, utilizando 6 indicadores de percepción. </a:t>
            </a:r>
          </a:p>
          <a:p>
            <a:endParaRPr lang="es-ES" sz="1600">
              <a:latin typeface="Segoe UI"/>
              <a:ea typeface="+mn-lt"/>
              <a:cs typeface="+mn-lt"/>
            </a:endParaRPr>
          </a:p>
          <a:p>
            <a:r>
              <a:rPr lang="es-ES" sz="1600">
                <a:latin typeface="Segoe UI"/>
                <a:ea typeface="+mn-lt"/>
                <a:cs typeface="+mn-lt"/>
              </a:rPr>
              <a:t>I.    Código de integridad </a:t>
            </a:r>
            <a:endParaRPr lang="es-ES" sz="1600">
              <a:latin typeface="Segoe UI"/>
              <a:ea typeface="Calibri" panose="020F0502020204030204"/>
              <a:cs typeface="Calibri" panose="020F0502020204030204"/>
            </a:endParaRPr>
          </a:p>
          <a:p>
            <a:r>
              <a:rPr lang="es-ES" sz="1600">
                <a:latin typeface="Segoe UI"/>
                <a:ea typeface="+mn-lt"/>
                <a:cs typeface="+mn-lt"/>
              </a:rPr>
              <a:t>II.   Honestidad </a:t>
            </a:r>
            <a:endParaRPr lang="es-ES" sz="1600">
              <a:latin typeface="Segoe UI"/>
              <a:ea typeface="Calibri" panose="020F0502020204030204"/>
              <a:cs typeface="Calibri" panose="020F0502020204030204"/>
            </a:endParaRPr>
          </a:p>
          <a:p>
            <a:r>
              <a:rPr lang="es-ES" sz="1600">
                <a:latin typeface="Segoe UI"/>
                <a:ea typeface="+mn-lt"/>
                <a:cs typeface="+mn-lt"/>
              </a:rPr>
              <a:t>III.  Respeto </a:t>
            </a:r>
            <a:endParaRPr lang="es-ES" sz="1600">
              <a:latin typeface="Segoe UI"/>
              <a:ea typeface="Calibri" panose="020F0502020204030204"/>
              <a:cs typeface="Calibri" panose="020F0502020204030204"/>
            </a:endParaRPr>
          </a:p>
          <a:p>
            <a:r>
              <a:rPr lang="es-ES" sz="1600">
                <a:latin typeface="Segoe UI"/>
                <a:ea typeface="+mn-lt"/>
                <a:cs typeface="+mn-lt"/>
              </a:rPr>
              <a:t>IV.  Compromiso </a:t>
            </a:r>
            <a:endParaRPr lang="es-ES" sz="1600">
              <a:latin typeface="Segoe UI"/>
              <a:ea typeface="Calibri" panose="020F0502020204030204"/>
              <a:cs typeface="Calibri" panose="020F0502020204030204"/>
            </a:endParaRPr>
          </a:p>
          <a:p>
            <a:r>
              <a:rPr lang="es-ES" sz="1600">
                <a:latin typeface="Segoe UI"/>
                <a:ea typeface="+mn-lt"/>
                <a:cs typeface="+mn-lt"/>
              </a:rPr>
              <a:t>V.   Diligencia</a:t>
            </a:r>
            <a:endParaRPr lang="es-ES" sz="1600">
              <a:latin typeface="Segoe UI"/>
              <a:ea typeface="Calibri" panose="020F0502020204030204"/>
              <a:cs typeface="Calibri" panose="020F0502020204030204"/>
            </a:endParaRPr>
          </a:p>
          <a:p>
            <a:r>
              <a:rPr lang="es-ES" sz="1600">
                <a:latin typeface="Segoe UI"/>
                <a:ea typeface="+mn-lt"/>
                <a:cs typeface="+mn-lt"/>
              </a:rPr>
              <a:t>VI.  Justicia </a:t>
            </a:r>
            <a:endParaRPr lang="es-ES" sz="1600">
              <a:latin typeface="Segoe UI"/>
              <a:ea typeface="Calibri" panose="020F0502020204030204"/>
              <a:cs typeface="Calibri" panose="020F0502020204030204"/>
            </a:endParaRPr>
          </a:p>
          <a:p>
            <a:endParaRPr lang="es-ES" sz="1600">
              <a:latin typeface="Segoe UI"/>
              <a:ea typeface="+mn-lt"/>
              <a:cs typeface="+mn-lt"/>
            </a:endParaRPr>
          </a:p>
          <a:p>
            <a:r>
              <a:rPr lang="es-ES" sz="1600">
                <a:latin typeface="Segoe UI"/>
                <a:ea typeface="+mn-lt"/>
                <a:cs typeface="+mn-lt"/>
              </a:rPr>
              <a:t>Cada afirmación, presenta cuatro (4) alternativas de respuesta: </a:t>
            </a:r>
            <a:endParaRPr lang="es-ES" sz="1600">
              <a:latin typeface="Segoe UI"/>
              <a:ea typeface="Calibri"/>
              <a:cs typeface="Calibri"/>
            </a:endParaRPr>
          </a:p>
          <a:p>
            <a:endParaRPr lang="es-ES" sz="1600">
              <a:latin typeface="Segoe UI"/>
              <a:ea typeface="+mn-lt"/>
              <a:cs typeface="+mn-lt"/>
            </a:endParaRPr>
          </a:p>
          <a:p>
            <a:pPr marL="285750" indent="-285750">
              <a:buFont typeface="Arial"/>
              <a:buChar char="•"/>
            </a:pPr>
            <a:r>
              <a:rPr lang="es-ES" sz="1600" b="1">
                <a:latin typeface="Segoe UI"/>
                <a:ea typeface="+mn-lt"/>
                <a:cs typeface="+mn-lt"/>
              </a:rPr>
              <a:t>Totalmente de acuerdo (TDA) </a:t>
            </a:r>
            <a:r>
              <a:rPr lang="es-ES" sz="1600">
                <a:latin typeface="Segoe UI"/>
                <a:ea typeface="+mn-lt"/>
                <a:cs typeface="+mn-lt"/>
              </a:rPr>
              <a:t>si considera que la afirmación da cuenta de algo que ocurre con frecuencia en la entidad </a:t>
            </a:r>
            <a:endParaRPr lang="es-ES" sz="1600">
              <a:latin typeface="Segoe UI"/>
              <a:cs typeface="Segoe UI"/>
            </a:endParaRPr>
          </a:p>
          <a:p>
            <a:pPr marL="285750" indent="-285750">
              <a:buFont typeface="Arial"/>
              <a:buChar char="•"/>
            </a:pPr>
            <a:r>
              <a:rPr lang="es-ES" sz="1600" b="1">
                <a:latin typeface="Segoe UI"/>
                <a:ea typeface="+mn-lt"/>
                <a:cs typeface="+mn-lt"/>
              </a:rPr>
              <a:t>De acuerdo (DA) </a:t>
            </a:r>
            <a:r>
              <a:rPr lang="es-ES" sz="1600">
                <a:latin typeface="Segoe UI"/>
                <a:ea typeface="+mn-lt"/>
                <a:cs typeface="+mn-lt"/>
              </a:rPr>
              <a:t>cuando considere que la afirmación expresa algo que decididamente está incorporado a la manera de ser de la entidad.</a:t>
            </a:r>
            <a:endParaRPr lang="es-ES" sz="1600">
              <a:latin typeface="Segoe UI"/>
              <a:cs typeface="Segoe UI"/>
            </a:endParaRPr>
          </a:p>
          <a:p>
            <a:pPr marL="285750" indent="-285750">
              <a:buFont typeface="Arial"/>
              <a:buChar char="•"/>
            </a:pPr>
            <a:r>
              <a:rPr lang="es-ES" sz="1600" b="1">
                <a:latin typeface="Segoe UI"/>
                <a:ea typeface="+mn-lt"/>
                <a:cs typeface="+mn-lt"/>
              </a:rPr>
              <a:t>Desacuerdo (DESA) </a:t>
            </a:r>
            <a:r>
              <a:rPr lang="es-ES" sz="1600">
                <a:latin typeface="Segoe UI"/>
                <a:ea typeface="+mn-lt"/>
                <a:cs typeface="+mn-lt"/>
              </a:rPr>
              <a:t>cuando considere que la afirmación está totalmente alejada de la realidad de la entidad. </a:t>
            </a:r>
            <a:endParaRPr lang="es-ES" sz="1600">
              <a:latin typeface="Segoe UI"/>
              <a:cs typeface="Segoe UI"/>
            </a:endParaRPr>
          </a:p>
          <a:p>
            <a:pPr marL="285750" indent="-285750">
              <a:buFont typeface="Arial"/>
              <a:buChar char="•"/>
            </a:pPr>
            <a:r>
              <a:rPr lang="es-ES" sz="1600" b="1">
                <a:latin typeface="Segoe UI"/>
                <a:ea typeface="+mn-lt"/>
                <a:cs typeface="+mn-lt"/>
              </a:rPr>
              <a:t>Totalmente en desacuerdo (TDSA) </a:t>
            </a:r>
            <a:r>
              <a:rPr lang="es-ES" sz="1600">
                <a:latin typeface="Segoe UI"/>
                <a:ea typeface="+mn-lt"/>
                <a:cs typeface="+mn-lt"/>
              </a:rPr>
              <a:t>si opina que la afirmación expresa algo que a veces ocurre en la entidad</a:t>
            </a:r>
            <a:endParaRPr lang="es-ES">
              <a:latin typeface="Segoe UI"/>
              <a:cs typeface="Segoe UI"/>
            </a:endParaRPr>
          </a:p>
        </p:txBody>
      </p:sp>
      <p:pic>
        <p:nvPicPr>
          <p:cNvPr id="9" name="Imagen 8" descr="Departamento Administrativo de la ...">
            <a:extLst>
              <a:ext uri="{FF2B5EF4-FFF2-40B4-BE49-F238E27FC236}">
                <a16:creationId xmlns:a16="http://schemas.microsoft.com/office/drawing/2014/main" id="{F3F2D4FE-4483-0969-3AD2-1EDF1DC9BE08}"/>
              </a:ext>
            </a:extLst>
          </p:cNvPr>
          <p:cNvPicPr>
            <a:picLocks noChangeAspect="1"/>
          </p:cNvPicPr>
          <p:nvPr/>
        </p:nvPicPr>
        <p:blipFill>
          <a:blip r:embed="rId2"/>
          <a:stretch>
            <a:fillRect/>
          </a:stretch>
        </p:blipFill>
        <p:spPr>
          <a:xfrm>
            <a:off x="8357519" y="129674"/>
            <a:ext cx="1974015" cy="549443"/>
          </a:xfrm>
          <a:prstGeom prst="rect">
            <a:avLst/>
          </a:prstGeom>
        </p:spPr>
      </p:pic>
    </p:spTree>
    <p:extLst>
      <p:ext uri="{BB962C8B-B14F-4D97-AF65-F5344CB8AC3E}">
        <p14:creationId xmlns:p14="http://schemas.microsoft.com/office/powerpoint/2010/main" val="2224213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6718B-C5FB-8E4A-F26D-A263FEC2C4AD}"/>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58149EC1-FF48-44E8-D200-476D33295782}"/>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ea typeface="Calibri"/>
                <a:cs typeface="Calibri"/>
              </a:rPr>
              <a:t>4</a:t>
            </a:r>
          </a:p>
        </p:txBody>
      </p:sp>
      <p:sp>
        <p:nvSpPr>
          <p:cNvPr id="8" name="CuadroTexto 7">
            <a:extLst>
              <a:ext uri="{FF2B5EF4-FFF2-40B4-BE49-F238E27FC236}">
                <a16:creationId xmlns:a16="http://schemas.microsoft.com/office/drawing/2014/main" id="{35DABB81-9988-5E4F-EA91-9118D3CBEB5A}"/>
              </a:ext>
            </a:extLst>
          </p:cNvPr>
          <p:cNvSpPr txBox="1"/>
          <p:nvPr/>
        </p:nvSpPr>
        <p:spPr>
          <a:xfrm>
            <a:off x="338943" y="1333025"/>
            <a:ext cx="4545280" cy="1077218"/>
          </a:xfrm>
          <a:prstGeom prst="rect">
            <a:avLst/>
          </a:prstGeom>
          <a:noFill/>
        </p:spPr>
        <p:txBody>
          <a:bodyPr wrap="square">
            <a:spAutoFit/>
          </a:bodyPr>
          <a:lstStyle/>
          <a:p>
            <a:pPr algn="ctr"/>
            <a:endParaRPr lang="es-ES" sz="1600">
              <a:solidFill>
                <a:srgbClr val="242424"/>
              </a:solidFill>
              <a:latin typeface="Segoe UI" panose="020B0502040204020203" pitchFamily="34" charset="0"/>
            </a:endParaRPr>
          </a:p>
          <a:p>
            <a:pPr algn="ctr"/>
            <a:r>
              <a:rPr lang="es-ES" sz="1600">
                <a:solidFill>
                  <a:srgbClr val="242424"/>
                </a:solidFill>
                <a:latin typeface="Segoe UI" panose="020B0502040204020203" pitchFamily="34" charset="0"/>
              </a:rPr>
              <a:t>Personas planta: 38</a:t>
            </a:r>
          </a:p>
          <a:p>
            <a:pPr algn="ctr"/>
            <a:r>
              <a:rPr lang="es-ES" sz="1600">
                <a:solidFill>
                  <a:srgbClr val="242424"/>
                </a:solidFill>
                <a:latin typeface="Segoe UI" panose="020B0502040204020203" pitchFamily="34" charset="0"/>
              </a:rPr>
              <a:t>Contratistas: 394*</a:t>
            </a:r>
          </a:p>
          <a:p>
            <a:pPr algn="ctr"/>
            <a:endParaRPr lang="es-ES" sz="1600">
              <a:solidFill>
                <a:srgbClr val="242424"/>
              </a:solidFill>
              <a:latin typeface="Segoe UI" panose="020B0502040204020203" pitchFamily="34" charset="0"/>
            </a:endParaRPr>
          </a:p>
        </p:txBody>
      </p:sp>
      <p:pic>
        <p:nvPicPr>
          <p:cNvPr id="3" name="Gráfico 2" descr="Group con relleno sólido">
            <a:extLst>
              <a:ext uri="{FF2B5EF4-FFF2-40B4-BE49-F238E27FC236}">
                <a16:creationId xmlns:a16="http://schemas.microsoft.com/office/drawing/2014/main" id="{4E924416-47E7-FD5B-1734-7FA2993F5A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6883" y="2251340"/>
            <a:ext cx="914400" cy="914400"/>
          </a:xfrm>
          <a:prstGeom prst="rect">
            <a:avLst/>
          </a:prstGeom>
        </p:spPr>
      </p:pic>
      <p:pic>
        <p:nvPicPr>
          <p:cNvPr id="6" name="Gráfico 5" descr="Group contorno">
            <a:extLst>
              <a:ext uri="{FF2B5EF4-FFF2-40B4-BE49-F238E27FC236}">
                <a16:creationId xmlns:a16="http://schemas.microsoft.com/office/drawing/2014/main" id="{B4CF9E91-1521-394F-4C27-201A523DCE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13910" y="3982902"/>
            <a:ext cx="914400" cy="914400"/>
          </a:xfrm>
          <a:prstGeom prst="rect">
            <a:avLst/>
          </a:prstGeom>
        </p:spPr>
      </p:pic>
      <p:pic>
        <p:nvPicPr>
          <p:cNvPr id="11" name="Gráfico 10" descr="Group of people con relleno sólido">
            <a:extLst>
              <a:ext uri="{FF2B5EF4-FFF2-40B4-BE49-F238E27FC236}">
                <a16:creationId xmlns:a16="http://schemas.microsoft.com/office/drawing/2014/main" id="{3A8CEE46-8522-82D2-EFF6-EBB4C6AB2A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58388" y="3275688"/>
            <a:ext cx="914400" cy="914400"/>
          </a:xfrm>
          <a:prstGeom prst="rect">
            <a:avLst/>
          </a:prstGeom>
        </p:spPr>
      </p:pic>
      <p:sp>
        <p:nvSpPr>
          <p:cNvPr id="13" name="Rectángulo 12">
            <a:extLst>
              <a:ext uri="{FF2B5EF4-FFF2-40B4-BE49-F238E27FC236}">
                <a16:creationId xmlns:a16="http://schemas.microsoft.com/office/drawing/2014/main" id="{2E1909FA-00A3-D23D-E6CE-86430ADD84FF}"/>
              </a:ext>
            </a:extLst>
          </p:cNvPr>
          <p:cNvSpPr/>
          <p:nvPr/>
        </p:nvSpPr>
        <p:spPr>
          <a:xfrm>
            <a:off x="6375836" y="2581772"/>
            <a:ext cx="697831" cy="25353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1</a:t>
            </a:r>
            <a:r>
              <a:rPr lang="es-CO" b="1">
                <a:solidFill>
                  <a:schemeClr val="tx1"/>
                </a:solidFill>
              </a:rPr>
              <a:t>4</a:t>
            </a:r>
          </a:p>
        </p:txBody>
      </p:sp>
      <p:sp>
        <p:nvSpPr>
          <p:cNvPr id="14" name="Rectángulo 13">
            <a:extLst>
              <a:ext uri="{FF2B5EF4-FFF2-40B4-BE49-F238E27FC236}">
                <a16:creationId xmlns:a16="http://schemas.microsoft.com/office/drawing/2014/main" id="{3FF6F706-6999-D6BF-EF1F-7C651D04696E}"/>
              </a:ext>
            </a:extLst>
          </p:cNvPr>
          <p:cNvSpPr/>
          <p:nvPr/>
        </p:nvSpPr>
        <p:spPr>
          <a:xfrm>
            <a:off x="6400356" y="4190088"/>
            <a:ext cx="697831" cy="25353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81</a:t>
            </a:r>
            <a:endParaRPr lang="es-CO"/>
          </a:p>
        </p:txBody>
      </p:sp>
      <p:sp>
        <p:nvSpPr>
          <p:cNvPr id="15" name="Rectángulo 14">
            <a:extLst>
              <a:ext uri="{FF2B5EF4-FFF2-40B4-BE49-F238E27FC236}">
                <a16:creationId xmlns:a16="http://schemas.microsoft.com/office/drawing/2014/main" id="{960BB9D2-3B97-B7F8-8F92-E1E6B44F4BDE}"/>
              </a:ext>
            </a:extLst>
          </p:cNvPr>
          <p:cNvSpPr/>
          <p:nvPr/>
        </p:nvSpPr>
        <p:spPr>
          <a:xfrm>
            <a:off x="8466672" y="2835307"/>
            <a:ext cx="697831" cy="253535"/>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b="1">
                <a:solidFill>
                  <a:schemeClr val="tx1"/>
                </a:solidFill>
              </a:rPr>
              <a:t>95</a:t>
            </a:r>
            <a:endParaRPr lang="es-CO" b="1">
              <a:solidFill>
                <a:schemeClr val="tx1"/>
              </a:solidFill>
            </a:endParaRPr>
          </a:p>
        </p:txBody>
      </p:sp>
      <p:sp>
        <p:nvSpPr>
          <p:cNvPr id="18" name="Abrir llave 17">
            <a:extLst>
              <a:ext uri="{FF2B5EF4-FFF2-40B4-BE49-F238E27FC236}">
                <a16:creationId xmlns:a16="http://schemas.microsoft.com/office/drawing/2014/main" id="{A05AADDA-FB4F-174B-66FF-6595B8B4EBE3}"/>
              </a:ext>
            </a:extLst>
          </p:cNvPr>
          <p:cNvSpPr/>
          <p:nvPr/>
        </p:nvSpPr>
        <p:spPr>
          <a:xfrm>
            <a:off x="3860800" y="1871634"/>
            <a:ext cx="791427" cy="3722508"/>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22" name="CuadroTexto 21">
            <a:extLst>
              <a:ext uri="{FF2B5EF4-FFF2-40B4-BE49-F238E27FC236}">
                <a16:creationId xmlns:a16="http://schemas.microsoft.com/office/drawing/2014/main" id="{BC297DAB-FEC9-1F1C-3AA5-BF6B7D833225}"/>
              </a:ext>
            </a:extLst>
          </p:cNvPr>
          <p:cNvSpPr txBox="1"/>
          <p:nvPr/>
        </p:nvSpPr>
        <p:spPr>
          <a:xfrm>
            <a:off x="4884223" y="2173603"/>
            <a:ext cx="644087" cy="307777"/>
          </a:xfrm>
          <a:prstGeom prst="rect">
            <a:avLst/>
          </a:prstGeom>
          <a:noFill/>
        </p:spPr>
        <p:txBody>
          <a:bodyPr wrap="none" rtlCol="0">
            <a:spAutoFit/>
          </a:bodyPr>
          <a:lstStyle/>
          <a:p>
            <a:r>
              <a:rPr lang="es-CO" sz="1400"/>
              <a:t>Planta</a:t>
            </a:r>
          </a:p>
        </p:txBody>
      </p:sp>
      <p:sp>
        <p:nvSpPr>
          <p:cNvPr id="23" name="CuadroTexto 22">
            <a:extLst>
              <a:ext uri="{FF2B5EF4-FFF2-40B4-BE49-F238E27FC236}">
                <a16:creationId xmlns:a16="http://schemas.microsoft.com/office/drawing/2014/main" id="{C6C3B4C0-3EB7-0804-350B-D5A696608120}"/>
              </a:ext>
            </a:extLst>
          </p:cNvPr>
          <p:cNvSpPr txBox="1"/>
          <p:nvPr/>
        </p:nvSpPr>
        <p:spPr>
          <a:xfrm>
            <a:off x="4553308" y="3883278"/>
            <a:ext cx="1059970" cy="231237"/>
          </a:xfrm>
          <a:prstGeom prst="rect">
            <a:avLst/>
          </a:prstGeom>
          <a:noFill/>
        </p:spPr>
        <p:txBody>
          <a:bodyPr wrap="none" rtlCol="0">
            <a:spAutoFit/>
          </a:bodyPr>
          <a:lstStyle/>
          <a:p>
            <a:r>
              <a:rPr lang="es-CO" sz="1400"/>
              <a:t>Contratistas</a:t>
            </a:r>
          </a:p>
        </p:txBody>
      </p:sp>
      <p:pic>
        <p:nvPicPr>
          <p:cNvPr id="26" name="Imagen 25">
            <a:extLst>
              <a:ext uri="{FF2B5EF4-FFF2-40B4-BE49-F238E27FC236}">
                <a16:creationId xmlns:a16="http://schemas.microsoft.com/office/drawing/2014/main" id="{4B266375-C615-61CA-7016-EE1A56EDF3BE}"/>
              </a:ext>
            </a:extLst>
          </p:cNvPr>
          <p:cNvPicPr>
            <a:picLocks noChangeAspect="1"/>
          </p:cNvPicPr>
          <p:nvPr/>
        </p:nvPicPr>
        <p:blipFill>
          <a:blip r:embed="rId8"/>
          <a:stretch>
            <a:fillRect/>
          </a:stretch>
        </p:blipFill>
        <p:spPr>
          <a:xfrm>
            <a:off x="1294895" y="2173603"/>
            <a:ext cx="2275383" cy="3722508"/>
          </a:xfrm>
          <a:prstGeom prst="rect">
            <a:avLst/>
          </a:prstGeom>
        </p:spPr>
      </p:pic>
      <p:sp>
        <p:nvSpPr>
          <p:cNvPr id="30" name="CuadroTexto 29">
            <a:extLst>
              <a:ext uri="{FF2B5EF4-FFF2-40B4-BE49-F238E27FC236}">
                <a16:creationId xmlns:a16="http://schemas.microsoft.com/office/drawing/2014/main" id="{DBD268B5-0C57-A6E0-B467-11DF81E31A7B}"/>
              </a:ext>
            </a:extLst>
          </p:cNvPr>
          <p:cNvSpPr txBox="1"/>
          <p:nvPr/>
        </p:nvSpPr>
        <p:spPr>
          <a:xfrm>
            <a:off x="1195531" y="6015789"/>
            <a:ext cx="2171620" cy="276999"/>
          </a:xfrm>
          <a:prstGeom prst="rect">
            <a:avLst/>
          </a:prstGeom>
          <a:noFill/>
        </p:spPr>
        <p:txBody>
          <a:bodyPr wrap="none" rtlCol="0">
            <a:spAutoFit/>
          </a:bodyPr>
          <a:lstStyle/>
          <a:p>
            <a:r>
              <a:rPr lang="es-CO" sz="1200"/>
              <a:t>*Fuente: Informe SGA 31 julio </a:t>
            </a:r>
          </a:p>
        </p:txBody>
      </p:sp>
      <p:sp>
        <p:nvSpPr>
          <p:cNvPr id="31" name="CuadroTexto 30">
            <a:extLst>
              <a:ext uri="{FF2B5EF4-FFF2-40B4-BE49-F238E27FC236}">
                <a16:creationId xmlns:a16="http://schemas.microsoft.com/office/drawing/2014/main" id="{3BD873EB-E581-0E66-C470-5567F29E90A3}"/>
              </a:ext>
            </a:extLst>
          </p:cNvPr>
          <p:cNvSpPr txBox="1"/>
          <p:nvPr/>
        </p:nvSpPr>
        <p:spPr>
          <a:xfrm>
            <a:off x="4256513" y="5942187"/>
            <a:ext cx="6175088" cy="307777"/>
          </a:xfrm>
          <a:prstGeom prst="rect">
            <a:avLst/>
          </a:prstGeom>
          <a:noFill/>
        </p:spPr>
        <p:txBody>
          <a:bodyPr wrap="none" lIns="91440" tIns="45720" rIns="91440" bIns="45720" rtlCol="0" anchor="t">
            <a:spAutoFit/>
          </a:bodyPr>
          <a:lstStyle/>
          <a:p>
            <a:r>
              <a:rPr lang="es-CO" sz="1400"/>
              <a:t>Aplicación Test de percepción desde 24 de junio hasta el 15 de septiembre de 2025</a:t>
            </a:r>
            <a:endParaRPr lang="es-CO" sz="1400">
              <a:solidFill>
                <a:srgbClr val="FF0000"/>
              </a:solidFill>
            </a:endParaRPr>
          </a:p>
        </p:txBody>
      </p:sp>
      <p:sp>
        <p:nvSpPr>
          <p:cNvPr id="27" name="CuadroTexto 26">
            <a:extLst>
              <a:ext uri="{FF2B5EF4-FFF2-40B4-BE49-F238E27FC236}">
                <a16:creationId xmlns:a16="http://schemas.microsoft.com/office/drawing/2014/main" id="{9EFB1C65-DC3B-BD0D-38E0-857BD234B8F1}"/>
              </a:ext>
            </a:extLst>
          </p:cNvPr>
          <p:cNvSpPr txBox="1"/>
          <p:nvPr/>
        </p:nvSpPr>
        <p:spPr>
          <a:xfrm>
            <a:off x="1604605" y="131852"/>
            <a:ext cx="6224781" cy="461665"/>
          </a:xfrm>
          <a:prstGeom prst="rect">
            <a:avLst/>
          </a:prstGeom>
          <a:noFill/>
        </p:spPr>
        <p:txBody>
          <a:bodyPr wrap="none" lIns="91440" tIns="45720" rIns="91440" bIns="45720" rtlCol="0" anchor="t">
            <a:spAutoFit/>
          </a:bodyPr>
          <a:lstStyle/>
          <a:p>
            <a:r>
              <a:rPr lang="es-CO" sz="2400" b="1">
                <a:solidFill>
                  <a:schemeClr val="bg1"/>
                </a:solidFill>
              </a:rPr>
              <a:t>Muestra Test percepción sobre Integridad 2025</a:t>
            </a:r>
          </a:p>
        </p:txBody>
      </p:sp>
      <p:pic>
        <p:nvPicPr>
          <p:cNvPr id="3074" name="Picture 2" descr="Google Forms - Workforce EdTech">
            <a:extLst>
              <a:ext uri="{FF2B5EF4-FFF2-40B4-BE49-F238E27FC236}">
                <a16:creationId xmlns:a16="http://schemas.microsoft.com/office/drawing/2014/main" id="{61C62392-58C5-113D-682E-4A5979F747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33687" y="4568283"/>
            <a:ext cx="1128273" cy="112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5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C2B3A-9407-69C7-4101-AC58764E7BD0}"/>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6528B7B3-887C-84CD-7429-95A2776B9BBE}"/>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s-CO" b="1"/>
              <a:t>5</a:t>
            </a:r>
          </a:p>
        </p:txBody>
      </p:sp>
      <p:sp>
        <p:nvSpPr>
          <p:cNvPr id="8" name="CuadroTexto 7">
            <a:extLst>
              <a:ext uri="{FF2B5EF4-FFF2-40B4-BE49-F238E27FC236}">
                <a16:creationId xmlns:a16="http://schemas.microsoft.com/office/drawing/2014/main" id="{A29B5E1B-98E5-3C57-9FD7-06B5E446FAA7}"/>
              </a:ext>
            </a:extLst>
          </p:cNvPr>
          <p:cNvSpPr txBox="1"/>
          <p:nvPr/>
        </p:nvSpPr>
        <p:spPr>
          <a:xfrm>
            <a:off x="276551" y="857980"/>
            <a:ext cx="6228158" cy="738664"/>
          </a:xfrm>
          <a:prstGeom prst="rect">
            <a:avLst/>
          </a:prstGeom>
          <a:noFill/>
        </p:spPr>
        <p:txBody>
          <a:bodyPr wrap="square">
            <a:spAutoFit/>
          </a:bodyPr>
          <a:lstStyle/>
          <a:p>
            <a:pPr algn="ctr"/>
            <a:r>
              <a:rPr lang="es-ES" sz="1400" b="0" i="0">
                <a:solidFill>
                  <a:srgbClr val="242424"/>
                </a:solidFill>
                <a:effectLst/>
                <a:latin typeface="Segoe UI" panose="020B0502040204020203" pitchFamily="34" charset="0"/>
              </a:rPr>
              <a:t>1. Me motiva contribuir desde lo público al desarrollo social, educativo y tecnológico; tengo claro que mi trabajo en ATENEA es una vocación y no solo una solución económica</a:t>
            </a:r>
            <a:endParaRPr lang="es-CO" sz="1400"/>
          </a:p>
        </p:txBody>
      </p:sp>
      <p:sp>
        <p:nvSpPr>
          <p:cNvPr id="12" name="CuadroTexto 11">
            <a:extLst>
              <a:ext uri="{FF2B5EF4-FFF2-40B4-BE49-F238E27FC236}">
                <a16:creationId xmlns:a16="http://schemas.microsoft.com/office/drawing/2014/main" id="{05BBE614-DF6C-447A-21E3-1C6AA99AE2DE}"/>
              </a:ext>
            </a:extLst>
          </p:cNvPr>
          <p:cNvSpPr txBox="1"/>
          <p:nvPr/>
        </p:nvSpPr>
        <p:spPr>
          <a:xfrm>
            <a:off x="6504709" y="857979"/>
            <a:ext cx="5410740" cy="954107"/>
          </a:xfrm>
          <a:prstGeom prst="rect">
            <a:avLst/>
          </a:prstGeom>
          <a:noFill/>
        </p:spPr>
        <p:txBody>
          <a:bodyPr wrap="square">
            <a:spAutoFit/>
          </a:bodyPr>
          <a:lstStyle/>
          <a:p>
            <a:pPr algn="ctr"/>
            <a:r>
              <a:rPr lang="es-ES" sz="1400" b="0" i="0">
                <a:solidFill>
                  <a:srgbClr val="242424"/>
                </a:solidFill>
                <a:effectLst/>
                <a:latin typeface="Segoe UI" panose="020B0502040204020203" pitchFamily="34" charset="0"/>
              </a:rPr>
              <a:t>2. Cuando decidí vincularme al servicio público, asumí el compromiso de actuar conforme a los valores de integridad y excelencia que promueve ATENEA:</a:t>
            </a:r>
          </a:p>
          <a:p>
            <a:pPr algn="ctr"/>
            <a:endParaRPr lang="es-CO" sz="1400"/>
          </a:p>
        </p:txBody>
      </p:sp>
      <p:sp>
        <p:nvSpPr>
          <p:cNvPr id="17" name="CuadroTexto 16">
            <a:extLst>
              <a:ext uri="{FF2B5EF4-FFF2-40B4-BE49-F238E27FC236}">
                <a16:creationId xmlns:a16="http://schemas.microsoft.com/office/drawing/2014/main" id="{2EE98A7C-5760-CDD7-0DCA-48DB9BBF3648}"/>
              </a:ext>
            </a:extLst>
          </p:cNvPr>
          <p:cNvSpPr txBox="1"/>
          <p:nvPr/>
        </p:nvSpPr>
        <p:spPr>
          <a:xfrm>
            <a:off x="327315" y="3555143"/>
            <a:ext cx="6177394" cy="738664"/>
          </a:xfrm>
          <a:prstGeom prst="rect">
            <a:avLst/>
          </a:prstGeom>
          <a:noFill/>
        </p:spPr>
        <p:txBody>
          <a:bodyPr wrap="square">
            <a:spAutoFit/>
          </a:bodyPr>
          <a:lstStyle/>
          <a:p>
            <a:pPr algn="ctr"/>
            <a:r>
              <a:rPr lang="es-ES" sz="1400">
                <a:latin typeface="Segoe UI" panose="020B0502040204020203" pitchFamily="34" charset="0"/>
                <a:cs typeface="Segoe UI" panose="020B0502040204020203" pitchFamily="34" charset="0"/>
              </a:rPr>
              <a:t>3. En ATENEA he aprendido que mi desempeño diario fortalece la confianza ciudadana en la gestión pública del conocimiento, la educación y la innovación</a:t>
            </a:r>
            <a:endParaRPr lang="es-CO" sz="1400">
              <a:latin typeface="Segoe UI" panose="020B0502040204020203" pitchFamily="34" charset="0"/>
              <a:cs typeface="Segoe UI" panose="020B0502040204020203" pitchFamily="34" charset="0"/>
            </a:endParaRPr>
          </a:p>
        </p:txBody>
      </p:sp>
      <p:sp>
        <p:nvSpPr>
          <p:cNvPr id="19" name="CuadroTexto 18">
            <a:extLst>
              <a:ext uri="{FF2B5EF4-FFF2-40B4-BE49-F238E27FC236}">
                <a16:creationId xmlns:a16="http://schemas.microsoft.com/office/drawing/2014/main" id="{2D7A8084-5CB8-AE46-F217-B30733BEBEE1}"/>
              </a:ext>
            </a:extLst>
          </p:cNvPr>
          <p:cNvSpPr txBox="1"/>
          <p:nvPr/>
        </p:nvSpPr>
        <p:spPr>
          <a:xfrm>
            <a:off x="6602950" y="3614033"/>
            <a:ext cx="5410741" cy="738664"/>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t>4. Actúo conforme a los valores institucionales de ATENEA, incluso cuando es necesario cuestionar instrucciones que puedan afectar negativamente a la entidad o la ciudadanía:</a:t>
            </a:r>
            <a:endParaRPr lang="es-CO" sz="1400"/>
          </a:p>
        </p:txBody>
      </p:sp>
      <p:sp>
        <p:nvSpPr>
          <p:cNvPr id="2" name="CuadroTexto 1">
            <a:extLst>
              <a:ext uri="{FF2B5EF4-FFF2-40B4-BE49-F238E27FC236}">
                <a16:creationId xmlns:a16="http://schemas.microsoft.com/office/drawing/2014/main" id="{6DC1D235-A1EC-9843-2B63-B17127149307}"/>
              </a:ext>
            </a:extLst>
          </p:cNvPr>
          <p:cNvSpPr txBox="1"/>
          <p:nvPr/>
        </p:nvSpPr>
        <p:spPr>
          <a:xfrm>
            <a:off x="1604605" y="131852"/>
            <a:ext cx="9552872"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7" name="Gráfico 6">
            <a:extLst>
              <a:ext uri="{FF2B5EF4-FFF2-40B4-BE49-F238E27FC236}">
                <a16:creationId xmlns:a16="http://schemas.microsoft.com/office/drawing/2014/main" id="{AE5AC6F7-D8FB-5744-1AEC-A6116B2AED9F}"/>
              </a:ext>
            </a:extLst>
          </p:cNvPr>
          <p:cNvGraphicFramePr>
            <a:graphicFrameLocks/>
          </p:cNvGraphicFramePr>
          <p:nvPr>
            <p:extLst>
              <p:ext uri="{D42A27DB-BD31-4B8C-83A1-F6EECF244321}">
                <p14:modId xmlns:p14="http://schemas.microsoft.com/office/powerpoint/2010/main" val="2148613846"/>
              </p:ext>
            </p:extLst>
          </p:nvPr>
        </p:nvGraphicFramePr>
        <p:xfrm>
          <a:off x="1115559" y="1596644"/>
          <a:ext cx="4550141" cy="1958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0EFACE61-FF15-CC92-BBE2-3F41F2F5F00B}"/>
              </a:ext>
            </a:extLst>
          </p:cNvPr>
          <p:cNvGraphicFramePr>
            <a:graphicFrameLocks/>
          </p:cNvGraphicFramePr>
          <p:nvPr>
            <p:extLst>
              <p:ext uri="{D42A27DB-BD31-4B8C-83A1-F6EECF244321}">
                <p14:modId xmlns:p14="http://schemas.microsoft.com/office/powerpoint/2010/main" val="3824237024"/>
              </p:ext>
            </p:extLst>
          </p:nvPr>
        </p:nvGraphicFramePr>
        <p:xfrm>
          <a:off x="6924079" y="1633989"/>
          <a:ext cx="4572000" cy="200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a:extLst>
              <a:ext uri="{FF2B5EF4-FFF2-40B4-BE49-F238E27FC236}">
                <a16:creationId xmlns:a16="http://schemas.microsoft.com/office/drawing/2014/main" id="{3505C142-B773-598E-E2E1-47621C9BDD98}"/>
              </a:ext>
            </a:extLst>
          </p:cNvPr>
          <p:cNvGraphicFramePr>
            <a:graphicFrameLocks/>
          </p:cNvGraphicFramePr>
          <p:nvPr>
            <p:extLst>
              <p:ext uri="{D42A27DB-BD31-4B8C-83A1-F6EECF244321}">
                <p14:modId xmlns:p14="http://schemas.microsoft.com/office/powerpoint/2010/main" val="2193031479"/>
              </p:ext>
            </p:extLst>
          </p:nvPr>
        </p:nvGraphicFramePr>
        <p:xfrm>
          <a:off x="1115559" y="4318950"/>
          <a:ext cx="4665809" cy="20540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E275E357-9F2F-8A80-3561-22FF6261CC58}"/>
              </a:ext>
            </a:extLst>
          </p:cNvPr>
          <p:cNvGraphicFramePr>
            <a:graphicFrameLocks/>
          </p:cNvGraphicFramePr>
          <p:nvPr>
            <p:extLst>
              <p:ext uri="{D42A27DB-BD31-4B8C-83A1-F6EECF244321}">
                <p14:modId xmlns:p14="http://schemas.microsoft.com/office/powerpoint/2010/main" val="2700265670"/>
              </p:ext>
            </p:extLst>
          </p:nvPr>
        </p:nvGraphicFramePr>
        <p:xfrm>
          <a:off x="7202244" y="4424473"/>
          <a:ext cx="4404737" cy="20418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895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0937E-A289-5B22-4D18-CF38F298125C}"/>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B79179A2-6CD3-0974-BF8C-1F8316FD30A8}"/>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s-CO" b="1"/>
              <a:t>6</a:t>
            </a:r>
          </a:p>
        </p:txBody>
      </p:sp>
      <p:sp>
        <p:nvSpPr>
          <p:cNvPr id="8" name="CuadroTexto 7">
            <a:extLst>
              <a:ext uri="{FF2B5EF4-FFF2-40B4-BE49-F238E27FC236}">
                <a16:creationId xmlns:a16="http://schemas.microsoft.com/office/drawing/2014/main" id="{E84AA75C-6F59-6100-5B37-188614BE9B7C}"/>
              </a:ext>
            </a:extLst>
          </p:cNvPr>
          <p:cNvSpPr txBox="1"/>
          <p:nvPr/>
        </p:nvSpPr>
        <p:spPr>
          <a:xfrm>
            <a:off x="276551" y="857980"/>
            <a:ext cx="6228158" cy="523220"/>
          </a:xfrm>
          <a:prstGeom prst="rect">
            <a:avLst/>
          </a:prstGeom>
          <a:noFill/>
        </p:spPr>
        <p:txBody>
          <a:bodyPr wrap="square">
            <a:spAutoFit/>
          </a:bodyPr>
          <a:lstStyle/>
          <a:p>
            <a:pPr algn="ctr"/>
            <a:r>
              <a:rPr lang="es-ES" sz="1400" b="0" i="0">
                <a:solidFill>
                  <a:srgbClr val="242424"/>
                </a:solidFill>
                <a:effectLst/>
                <a:latin typeface="Segoe UI" panose="020B0502040204020203" pitchFamily="34" charset="0"/>
              </a:rPr>
              <a:t>5. Como parte de ATENEA, doy lo mejor de mí cada día porque represento al sector público ante jóvenes, aliados, instituciones y ciudadanía</a:t>
            </a:r>
            <a:endParaRPr lang="es-CO" sz="1400"/>
          </a:p>
        </p:txBody>
      </p:sp>
      <p:sp>
        <p:nvSpPr>
          <p:cNvPr id="12" name="CuadroTexto 11">
            <a:extLst>
              <a:ext uri="{FF2B5EF4-FFF2-40B4-BE49-F238E27FC236}">
                <a16:creationId xmlns:a16="http://schemas.microsoft.com/office/drawing/2014/main" id="{DBA9AC80-38D8-FF3A-A0BB-C5BE4BA63679}"/>
              </a:ext>
            </a:extLst>
          </p:cNvPr>
          <p:cNvSpPr txBox="1"/>
          <p:nvPr/>
        </p:nvSpPr>
        <p:spPr>
          <a:xfrm>
            <a:off x="6504709" y="857979"/>
            <a:ext cx="5410740" cy="738664"/>
          </a:xfrm>
          <a:prstGeom prst="rect">
            <a:avLst/>
          </a:prstGeom>
          <a:noFill/>
        </p:spPr>
        <p:txBody>
          <a:bodyPr wrap="square">
            <a:spAutoFit/>
          </a:bodyPr>
          <a:lstStyle/>
          <a:p>
            <a:pPr algn="ctr"/>
            <a:r>
              <a:rPr lang="es-ES" sz="1400" b="0" i="0">
                <a:solidFill>
                  <a:srgbClr val="242424"/>
                </a:solidFill>
                <a:effectLst/>
                <a:latin typeface="Segoe UI" panose="020B0502040204020203" pitchFamily="34" charset="0"/>
              </a:rPr>
              <a:t>6. En ATENEA tengo claro que mi actuar es un ejemplo ante la ciudadanía, por eso gestiono con transparencia mis responsabilidades y situaciones personales o laborales:</a:t>
            </a:r>
            <a:endParaRPr lang="es-CO" sz="1400"/>
          </a:p>
        </p:txBody>
      </p:sp>
      <p:sp>
        <p:nvSpPr>
          <p:cNvPr id="17" name="CuadroTexto 16">
            <a:extLst>
              <a:ext uri="{FF2B5EF4-FFF2-40B4-BE49-F238E27FC236}">
                <a16:creationId xmlns:a16="http://schemas.microsoft.com/office/drawing/2014/main" id="{DF61DB2D-5B19-EFA2-32CC-6E32AF096681}"/>
              </a:ext>
            </a:extLst>
          </p:cNvPr>
          <p:cNvSpPr txBox="1"/>
          <p:nvPr/>
        </p:nvSpPr>
        <p:spPr>
          <a:xfrm>
            <a:off x="461530" y="3641474"/>
            <a:ext cx="6177394" cy="738664"/>
          </a:xfrm>
          <a:prstGeom prst="rect">
            <a:avLst/>
          </a:prstGeom>
          <a:noFill/>
        </p:spPr>
        <p:txBody>
          <a:bodyPr wrap="square">
            <a:spAutoFit/>
          </a:bodyPr>
          <a:lstStyle/>
          <a:p>
            <a:pPr algn="ctr"/>
            <a:r>
              <a:rPr lang="es-ES" sz="1400">
                <a:latin typeface="Segoe UI" panose="020B0502040204020203" pitchFamily="34" charset="0"/>
                <a:cs typeface="Segoe UI" panose="020B0502040204020203" pitchFamily="34" charset="0"/>
              </a:rPr>
              <a:t>7. En ATENEA promovemos una cultura donde no se justifica mentir para evitar responsabilidades; enfrentamos los errores con verdad y transparencia</a:t>
            </a:r>
            <a:endParaRPr lang="es-CO" sz="1400">
              <a:latin typeface="Segoe UI" panose="020B0502040204020203" pitchFamily="34" charset="0"/>
              <a:cs typeface="Segoe UI" panose="020B0502040204020203" pitchFamily="34" charset="0"/>
            </a:endParaRPr>
          </a:p>
        </p:txBody>
      </p:sp>
      <p:sp>
        <p:nvSpPr>
          <p:cNvPr id="19" name="CuadroTexto 18">
            <a:extLst>
              <a:ext uri="{FF2B5EF4-FFF2-40B4-BE49-F238E27FC236}">
                <a16:creationId xmlns:a16="http://schemas.microsoft.com/office/drawing/2014/main" id="{D09E9FE6-2916-BFFE-6382-53BEDD226AA0}"/>
              </a:ext>
            </a:extLst>
          </p:cNvPr>
          <p:cNvSpPr txBox="1"/>
          <p:nvPr/>
        </p:nvSpPr>
        <p:spPr>
          <a:xfrm>
            <a:off x="6776825" y="3556515"/>
            <a:ext cx="5410741" cy="738664"/>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t>8. Como parte de ATENEA, comprendo que aceptar beneficios de terceros relacionados con mis funciones afecta la ética del servicio público</a:t>
            </a:r>
            <a:endParaRPr lang="es-CO" sz="1400"/>
          </a:p>
        </p:txBody>
      </p:sp>
      <p:sp>
        <p:nvSpPr>
          <p:cNvPr id="7" name="CuadroTexto 6">
            <a:extLst>
              <a:ext uri="{FF2B5EF4-FFF2-40B4-BE49-F238E27FC236}">
                <a16:creationId xmlns:a16="http://schemas.microsoft.com/office/drawing/2014/main" id="{880E9A4C-C4F2-0799-9D20-9F5DA342CF8A}"/>
              </a:ext>
            </a:extLst>
          </p:cNvPr>
          <p:cNvSpPr txBox="1"/>
          <p:nvPr/>
        </p:nvSpPr>
        <p:spPr>
          <a:xfrm>
            <a:off x="1604605" y="131852"/>
            <a:ext cx="9552872"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10" name="Gráfico 9">
            <a:extLst>
              <a:ext uri="{FF2B5EF4-FFF2-40B4-BE49-F238E27FC236}">
                <a16:creationId xmlns:a16="http://schemas.microsoft.com/office/drawing/2014/main" id="{2FA64D96-9FDB-51E8-DC22-2EBC19E4635A}"/>
              </a:ext>
            </a:extLst>
          </p:cNvPr>
          <p:cNvGraphicFramePr>
            <a:graphicFrameLocks/>
          </p:cNvGraphicFramePr>
          <p:nvPr>
            <p:extLst>
              <p:ext uri="{D42A27DB-BD31-4B8C-83A1-F6EECF244321}">
                <p14:modId xmlns:p14="http://schemas.microsoft.com/office/powerpoint/2010/main" val="1133817023"/>
              </p:ext>
            </p:extLst>
          </p:nvPr>
        </p:nvGraphicFramePr>
        <p:xfrm>
          <a:off x="7191952" y="1492665"/>
          <a:ext cx="4538518" cy="2148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áfico 1">
            <a:extLst>
              <a:ext uri="{FF2B5EF4-FFF2-40B4-BE49-F238E27FC236}">
                <a16:creationId xmlns:a16="http://schemas.microsoft.com/office/drawing/2014/main" id="{1BB1A87C-FAE8-A5D0-3A8E-012607B48A16}"/>
              </a:ext>
            </a:extLst>
          </p:cNvPr>
          <p:cNvGraphicFramePr>
            <a:graphicFrameLocks/>
          </p:cNvGraphicFramePr>
          <p:nvPr>
            <p:extLst>
              <p:ext uri="{D42A27DB-BD31-4B8C-83A1-F6EECF244321}">
                <p14:modId xmlns:p14="http://schemas.microsoft.com/office/powerpoint/2010/main" val="3790200421"/>
              </p:ext>
            </p:extLst>
          </p:nvPr>
        </p:nvGraphicFramePr>
        <p:xfrm>
          <a:off x="2021043" y="1341226"/>
          <a:ext cx="4295928" cy="2084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E181D995-6781-A1D6-9392-A5C8AA5DE214}"/>
              </a:ext>
            </a:extLst>
          </p:cNvPr>
          <p:cNvGraphicFramePr>
            <a:graphicFrameLocks/>
          </p:cNvGraphicFramePr>
          <p:nvPr>
            <p:extLst>
              <p:ext uri="{D42A27DB-BD31-4B8C-83A1-F6EECF244321}">
                <p14:modId xmlns:p14="http://schemas.microsoft.com/office/powerpoint/2010/main" val="4060725137"/>
              </p:ext>
            </p:extLst>
          </p:nvPr>
        </p:nvGraphicFramePr>
        <p:xfrm>
          <a:off x="7146021" y="1544655"/>
          <a:ext cx="4149020" cy="20118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65FEA291-8F27-D683-BB24-ACB256A95335}"/>
              </a:ext>
            </a:extLst>
          </p:cNvPr>
          <p:cNvGraphicFramePr>
            <a:graphicFrameLocks/>
          </p:cNvGraphicFramePr>
          <p:nvPr>
            <p:extLst>
              <p:ext uri="{D42A27DB-BD31-4B8C-83A1-F6EECF244321}">
                <p14:modId xmlns:p14="http://schemas.microsoft.com/office/powerpoint/2010/main" val="1983752823"/>
              </p:ext>
            </p:extLst>
          </p:nvPr>
        </p:nvGraphicFramePr>
        <p:xfrm>
          <a:off x="1604605" y="4328886"/>
          <a:ext cx="4712365" cy="2218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a:extLst>
              <a:ext uri="{FF2B5EF4-FFF2-40B4-BE49-F238E27FC236}">
                <a16:creationId xmlns:a16="http://schemas.microsoft.com/office/drawing/2014/main" id="{5F72978A-F3AB-949C-6695-E03C44C1C487}"/>
              </a:ext>
            </a:extLst>
          </p:cNvPr>
          <p:cNvGraphicFramePr>
            <a:graphicFrameLocks/>
          </p:cNvGraphicFramePr>
          <p:nvPr>
            <p:extLst>
              <p:ext uri="{D42A27DB-BD31-4B8C-83A1-F6EECF244321}">
                <p14:modId xmlns:p14="http://schemas.microsoft.com/office/powerpoint/2010/main" val="2052603532"/>
              </p:ext>
            </p:extLst>
          </p:nvPr>
        </p:nvGraphicFramePr>
        <p:xfrm>
          <a:off x="6776824" y="4338722"/>
          <a:ext cx="4953645" cy="22228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3750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elogramo 4">
            <a:extLst>
              <a:ext uri="{FF2B5EF4-FFF2-40B4-BE49-F238E27FC236}">
                <a16:creationId xmlns:a16="http://schemas.microsoft.com/office/drawing/2014/main" id="{31E863DD-17EF-DA6F-C652-ECDD8DC4DDED}"/>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s-CO" b="1"/>
              <a:t>2</a:t>
            </a:r>
          </a:p>
        </p:txBody>
      </p:sp>
      <p:sp>
        <p:nvSpPr>
          <p:cNvPr id="27" name="CuadroTexto 26">
            <a:extLst>
              <a:ext uri="{FF2B5EF4-FFF2-40B4-BE49-F238E27FC236}">
                <a16:creationId xmlns:a16="http://schemas.microsoft.com/office/drawing/2014/main" id="{B3C9C8E0-5C80-4AFB-CA54-0AFFC2A34A1E}"/>
              </a:ext>
            </a:extLst>
          </p:cNvPr>
          <p:cNvSpPr txBox="1"/>
          <p:nvPr/>
        </p:nvSpPr>
        <p:spPr>
          <a:xfrm>
            <a:off x="1604605" y="131852"/>
            <a:ext cx="1867819" cy="461665"/>
          </a:xfrm>
          <a:prstGeom prst="rect">
            <a:avLst/>
          </a:prstGeom>
          <a:noFill/>
        </p:spPr>
        <p:txBody>
          <a:bodyPr wrap="none" lIns="91440" tIns="45720" rIns="91440" bIns="45720" rtlCol="0" anchor="t">
            <a:spAutoFit/>
          </a:bodyPr>
          <a:lstStyle/>
          <a:p>
            <a:r>
              <a:rPr lang="es-CO" sz="2400" b="1">
                <a:solidFill>
                  <a:schemeClr val="bg1"/>
                </a:solidFill>
              </a:rPr>
              <a:t>Introducción </a:t>
            </a:r>
          </a:p>
        </p:txBody>
      </p:sp>
      <p:sp>
        <p:nvSpPr>
          <p:cNvPr id="7" name="CuadroTexto 6">
            <a:extLst>
              <a:ext uri="{FF2B5EF4-FFF2-40B4-BE49-F238E27FC236}">
                <a16:creationId xmlns:a16="http://schemas.microsoft.com/office/drawing/2014/main" id="{12A42FFF-FA8D-072D-3E3F-28E109E17BBD}"/>
              </a:ext>
            </a:extLst>
          </p:cNvPr>
          <p:cNvSpPr txBox="1"/>
          <p:nvPr/>
        </p:nvSpPr>
        <p:spPr>
          <a:xfrm>
            <a:off x="432064" y="1660084"/>
            <a:ext cx="11610649" cy="3939540"/>
          </a:xfrm>
          <a:prstGeom prst="rect">
            <a:avLst/>
          </a:prstGeom>
          <a:noFill/>
        </p:spPr>
        <p:txBody>
          <a:bodyPr wrap="square" lIns="91440" tIns="45720" rIns="91440" bIns="45720" anchor="t">
            <a:spAutoFit/>
          </a:bodyPr>
          <a:lstStyle/>
          <a:p>
            <a:r>
              <a:rPr lang="es-ES">
                <a:latin typeface="Segoe UI"/>
                <a:ea typeface="+mn-lt"/>
                <a:cs typeface="+mn-lt"/>
              </a:rPr>
              <a:t>Con fundamento en el </a:t>
            </a:r>
            <a:r>
              <a:rPr lang="es-ES" b="1">
                <a:latin typeface="Segoe UI"/>
                <a:ea typeface="+mn-lt"/>
                <a:cs typeface="+mn-lt"/>
              </a:rPr>
              <a:t>Decreto 1499 de 2017</a:t>
            </a:r>
            <a:r>
              <a:rPr lang="es-ES">
                <a:latin typeface="Segoe UI"/>
                <a:ea typeface="+mn-lt"/>
                <a:cs typeface="+mn-lt"/>
              </a:rPr>
              <a:t>, el plan de mejoramiento del FURAG, las actividades del PTEP y e</a:t>
            </a:r>
            <a:r>
              <a:rPr lang="es-CO"/>
              <a:t>n el marco de la </a:t>
            </a:r>
            <a:r>
              <a:rPr lang="es-CO" err="1"/>
              <a:t>implementación</a:t>
            </a:r>
            <a:r>
              <a:rPr lang="es-CO"/>
              <a:t> del Modelo Integrado de </a:t>
            </a:r>
            <a:r>
              <a:rPr lang="es-CO" err="1"/>
              <a:t>Planeación</a:t>
            </a:r>
            <a:r>
              <a:rPr lang="es-CO"/>
              <a:t> y </a:t>
            </a:r>
            <a:r>
              <a:rPr lang="es-CO" err="1"/>
              <a:t>Gestión</a:t>
            </a:r>
            <a:r>
              <a:rPr lang="es-CO"/>
              <a:t> de la Agencia, el cual tiene como uno de sus principales objetivos generar entidades </a:t>
            </a:r>
            <a:r>
              <a:rPr lang="es-CO" err="1"/>
              <a:t>íntegras</a:t>
            </a:r>
            <a:r>
              <a:rPr lang="es-CO"/>
              <a:t>, transparentes, innovadoras y efectivas a </a:t>
            </a:r>
            <a:r>
              <a:rPr lang="es-CO" err="1"/>
              <a:t>través</a:t>
            </a:r>
            <a:r>
              <a:rPr lang="es-CO"/>
              <a:t> de sus 19 </a:t>
            </a:r>
            <a:r>
              <a:rPr lang="es-CO" err="1"/>
              <a:t>políticas</a:t>
            </a:r>
            <a:r>
              <a:rPr lang="es-CO"/>
              <a:t>, dentro de las cuales se encuentra la </a:t>
            </a:r>
            <a:r>
              <a:rPr lang="es-CO" b="1" i="1" err="1"/>
              <a:t>Política</a:t>
            </a:r>
            <a:r>
              <a:rPr lang="es-CO" b="1" i="1"/>
              <a:t> d</a:t>
            </a:r>
            <a:r>
              <a:rPr lang="es-CO" b="1"/>
              <a:t>e </a:t>
            </a:r>
            <a:r>
              <a:rPr lang="es-CO" b="1" i="1"/>
              <a:t>Integridad. </a:t>
            </a:r>
          </a:p>
          <a:p>
            <a:endParaRPr lang="es-CO" b="1" i="1"/>
          </a:p>
          <a:p>
            <a:r>
              <a:rPr lang="es-CO"/>
              <a:t>La Subgerencia de Gestión Administrativa junto con los gestores de integridad como estrategia para medir la </a:t>
            </a:r>
            <a:r>
              <a:rPr lang="es-CO" err="1"/>
              <a:t>apropiación</a:t>
            </a:r>
            <a:r>
              <a:rPr lang="es-CO"/>
              <a:t> de los valores del </a:t>
            </a:r>
            <a:r>
              <a:rPr lang="es-CO" err="1"/>
              <a:t>Código</a:t>
            </a:r>
            <a:r>
              <a:rPr lang="es-CO"/>
              <a:t> de Integridad y que pueda servir de insumo para orientar acciones encaminadas a promover en los servidores </a:t>
            </a:r>
            <a:r>
              <a:rPr lang="es-CO" err="1"/>
              <a:t>públicos</a:t>
            </a:r>
            <a:r>
              <a:rPr lang="es-CO"/>
              <a:t> un cambio cultural en favor de la Integridad y la Transparencia, adoptó y aplicó mediante un Google </a:t>
            </a:r>
            <a:r>
              <a:rPr lang="es-CO" err="1"/>
              <a:t>forms</a:t>
            </a:r>
            <a:r>
              <a:rPr lang="es-CO"/>
              <a:t> el </a:t>
            </a:r>
            <a:r>
              <a:rPr lang="es-CO" b="1"/>
              <a:t>Test de Percepción sobre integridad propuesto por el DAFP.</a:t>
            </a:r>
          </a:p>
          <a:p>
            <a:endParaRPr lang="es-CO" b="1"/>
          </a:p>
          <a:p>
            <a:r>
              <a:rPr lang="es-CO"/>
              <a:t>Nuestro </a:t>
            </a:r>
            <a:r>
              <a:rPr lang="es-CO" err="1"/>
              <a:t>Código</a:t>
            </a:r>
            <a:r>
              <a:rPr lang="es-CO"/>
              <a:t> de Integridad consta de los siguientes valores: Honestidad, Respeto, Compromiso, Diligencia, Justicia, Empatía y Bondad donde estos </a:t>
            </a:r>
            <a:r>
              <a:rPr lang="es-CO" err="1"/>
              <a:t>últimos</a:t>
            </a:r>
            <a:r>
              <a:rPr lang="es-CO"/>
              <a:t> fueron adoptados por la Atenea adicionalmente a los indicados en el </a:t>
            </a:r>
            <a:r>
              <a:rPr lang="es-CO" err="1"/>
              <a:t>Código</a:t>
            </a:r>
            <a:r>
              <a:rPr lang="es-CO"/>
              <a:t> de Integridad del servidor </a:t>
            </a:r>
            <a:r>
              <a:rPr lang="es-CO" err="1"/>
              <a:t>público</a:t>
            </a:r>
            <a:r>
              <a:rPr lang="es-CO"/>
              <a:t> establecido por </a:t>
            </a:r>
            <a:r>
              <a:rPr lang="es-CO" err="1"/>
              <a:t>Función</a:t>
            </a:r>
            <a:r>
              <a:rPr lang="es-CO"/>
              <a:t> </a:t>
            </a:r>
            <a:r>
              <a:rPr lang="es-CO" err="1"/>
              <a:t>Pública</a:t>
            </a:r>
            <a:r>
              <a:rPr lang="es-CO"/>
              <a:t>. </a:t>
            </a:r>
            <a:endParaRPr lang="es-CO" sz="1600"/>
          </a:p>
          <a:p>
            <a:endParaRPr lang="es-ES" sz="1600">
              <a:latin typeface="Segoe UI"/>
              <a:ea typeface="Calibri"/>
              <a:cs typeface="Calibri"/>
            </a:endParaRPr>
          </a:p>
        </p:txBody>
      </p:sp>
      <p:pic>
        <p:nvPicPr>
          <p:cNvPr id="9" name="Imagen 8" descr="Departamento Administrativo de la ...">
            <a:extLst>
              <a:ext uri="{FF2B5EF4-FFF2-40B4-BE49-F238E27FC236}">
                <a16:creationId xmlns:a16="http://schemas.microsoft.com/office/drawing/2014/main" id="{79559DBE-FCC2-D779-55E1-757FB7DB2B1A}"/>
              </a:ext>
            </a:extLst>
          </p:cNvPr>
          <p:cNvPicPr>
            <a:picLocks noChangeAspect="1"/>
          </p:cNvPicPr>
          <p:nvPr/>
        </p:nvPicPr>
        <p:blipFill>
          <a:blip r:embed="rId2"/>
          <a:stretch>
            <a:fillRect/>
          </a:stretch>
        </p:blipFill>
        <p:spPr>
          <a:xfrm>
            <a:off x="8925677" y="82885"/>
            <a:ext cx="2461962" cy="1017337"/>
          </a:xfrm>
          <a:prstGeom prst="rect">
            <a:avLst/>
          </a:prstGeom>
        </p:spPr>
      </p:pic>
      <p:sp>
        <p:nvSpPr>
          <p:cNvPr id="2" name="CuadroTexto 1">
            <a:extLst>
              <a:ext uri="{FF2B5EF4-FFF2-40B4-BE49-F238E27FC236}">
                <a16:creationId xmlns:a16="http://schemas.microsoft.com/office/drawing/2014/main" id="{FA303496-3CCB-039D-482F-D981A80BF2AA}"/>
              </a:ext>
            </a:extLst>
          </p:cNvPr>
          <p:cNvSpPr txBox="1"/>
          <p:nvPr/>
        </p:nvSpPr>
        <p:spPr>
          <a:xfrm>
            <a:off x="-3488764" y="1482062"/>
            <a:ext cx="1867819" cy="461665"/>
          </a:xfrm>
          <a:prstGeom prst="rect">
            <a:avLst/>
          </a:prstGeom>
          <a:noFill/>
        </p:spPr>
        <p:txBody>
          <a:bodyPr wrap="none" lIns="91440" tIns="45720" rIns="91440" bIns="45720" rtlCol="0" anchor="t">
            <a:spAutoFit/>
          </a:bodyPr>
          <a:lstStyle/>
          <a:p>
            <a:r>
              <a:rPr lang="es-CO" sz="2400" b="1">
                <a:solidFill>
                  <a:schemeClr val="bg1"/>
                </a:solidFill>
              </a:rPr>
              <a:t>Introducción </a:t>
            </a:r>
          </a:p>
        </p:txBody>
      </p:sp>
    </p:spTree>
    <p:extLst>
      <p:ext uri="{BB962C8B-B14F-4D97-AF65-F5344CB8AC3E}">
        <p14:creationId xmlns:p14="http://schemas.microsoft.com/office/powerpoint/2010/main" val="163463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72E9B-86B9-B829-8F13-CB61294018CA}"/>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2E670C79-147C-29D0-2F59-C8BB4C1D8E64}"/>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s-CO" b="1"/>
              <a:t>7</a:t>
            </a:r>
          </a:p>
        </p:txBody>
      </p:sp>
      <p:sp>
        <p:nvSpPr>
          <p:cNvPr id="8" name="CuadroTexto 7">
            <a:extLst>
              <a:ext uri="{FF2B5EF4-FFF2-40B4-BE49-F238E27FC236}">
                <a16:creationId xmlns:a16="http://schemas.microsoft.com/office/drawing/2014/main" id="{7CC1F294-00F6-6C60-5CEE-F95257A27DCF}"/>
              </a:ext>
            </a:extLst>
          </p:cNvPr>
          <p:cNvSpPr txBox="1"/>
          <p:nvPr/>
        </p:nvSpPr>
        <p:spPr>
          <a:xfrm>
            <a:off x="300935" y="1004284"/>
            <a:ext cx="6228158" cy="523220"/>
          </a:xfrm>
          <a:prstGeom prst="rect">
            <a:avLst/>
          </a:prstGeom>
          <a:noFill/>
        </p:spPr>
        <p:txBody>
          <a:bodyPr wrap="square">
            <a:spAutoFit/>
          </a:bodyPr>
          <a:lstStyle/>
          <a:p>
            <a:pPr algn="ctr"/>
            <a:r>
              <a:rPr lang="es-ES" sz="1400" b="0" i="0">
                <a:solidFill>
                  <a:srgbClr val="242424"/>
                </a:solidFill>
                <a:effectLst/>
                <a:latin typeface="Segoe UI" panose="020B0502040204020203" pitchFamily="34" charset="0"/>
              </a:rPr>
              <a:t>9. En ATENEA respeto los procesos de selección y contratación, evitando cualquier favoritismo para garantizar la transparencia y la meritocracia</a:t>
            </a:r>
            <a:endParaRPr lang="es-CO" sz="1400"/>
          </a:p>
        </p:txBody>
      </p:sp>
      <p:sp>
        <p:nvSpPr>
          <p:cNvPr id="12" name="CuadroTexto 11">
            <a:extLst>
              <a:ext uri="{FF2B5EF4-FFF2-40B4-BE49-F238E27FC236}">
                <a16:creationId xmlns:a16="http://schemas.microsoft.com/office/drawing/2014/main" id="{E5B75320-428F-FC3B-CAC7-E668F72DB2ED}"/>
              </a:ext>
            </a:extLst>
          </p:cNvPr>
          <p:cNvSpPr txBox="1"/>
          <p:nvPr/>
        </p:nvSpPr>
        <p:spPr>
          <a:xfrm>
            <a:off x="6552796" y="1004284"/>
            <a:ext cx="5535431" cy="738664"/>
          </a:xfrm>
          <a:prstGeom prst="rect">
            <a:avLst/>
          </a:prstGeom>
          <a:noFill/>
        </p:spPr>
        <p:txBody>
          <a:bodyPr wrap="square">
            <a:spAutoFit/>
          </a:bodyPr>
          <a:lstStyle/>
          <a:p>
            <a:pPr algn="ctr"/>
            <a:r>
              <a:rPr lang="es-ES" sz="1400" b="0" i="0">
                <a:solidFill>
                  <a:srgbClr val="242424"/>
                </a:solidFill>
                <a:effectLst/>
                <a:latin typeface="Segoe UI" panose="020B0502040204020203" pitchFamily="34" charset="0"/>
              </a:rPr>
              <a:t>10. Es pertinente que cualquier persona que ingrese a un cargo directivo en ATENEA declare posibles conflictos de interés con terceros o entidades previas</a:t>
            </a:r>
            <a:endParaRPr lang="es-CO" sz="1400"/>
          </a:p>
        </p:txBody>
      </p:sp>
      <p:sp>
        <p:nvSpPr>
          <p:cNvPr id="17" name="CuadroTexto 16">
            <a:extLst>
              <a:ext uri="{FF2B5EF4-FFF2-40B4-BE49-F238E27FC236}">
                <a16:creationId xmlns:a16="http://schemas.microsoft.com/office/drawing/2014/main" id="{2A4FB96E-DD97-5B82-F02E-56FEEEF7ED87}"/>
              </a:ext>
            </a:extLst>
          </p:cNvPr>
          <p:cNvSpPr txBox="1"/>
          <p:nvPr/>
        </p:nvSpPr>
        <p:spPr>
          <a:xfrm>
            <a:off x="300935" y="3645351"/>
            <a:ext cx="6288826" cy="738664"/>
          </a:xfrm>
          <a:prstGeom prst="rect">
            <a:avLst/>
          </a:prstGeom>
          <a:noFill/>
        </p:spPr>
        <p:txBody>
          <a:bodyPr wrap="square">
            <a:spAutoFit/>
          </a:bodyPr>
          <a:lstStyle/>
          <a:p>
            <a:pPr algn="ctr"/>
            <a:r>
              <a:rPr lang="es-ES" sz="1400">
                <a:latin typeface="Segoe UI" panose="020B0502040204020203" pitchFamily="34" charset="0"/>
                <a:cs typeface="Segoe UI" panose="020B0502040204020203" pitchFamily="34" charset="0"/>
              </a:rPr>
              <a:t>11. Las campañas de comunicación, eventos de formación y materiales visuales desarrollados en ATENEA me han facilitado la identificación y apropiación de los valores del Código de Integridad</a:t>
            </a:r>
            <a:endParaRPr lang="es-CO" sz="1400">
              <a:latin typeface="Segoe UI" panose="020B0502040204020203" pitchFamily="34" charset="0"/>
              <a:cs typeface="Segoe UI" panose="020B0502040204020203" pitchFamily="34" charset="0"/>
            </a:endParaRPr>
          </a:p>
        </p:txBody>
      </p:sp>
      <p:sp>
        <p:nvSpPr>
          <p:cNvPr id="19" name="CuadroTexto 18">
            <a:extLst>
              <a:ext uri="{FF2B5EF4-FFF2-40B4-BE49-F238E27FC236}">
                <a16:creationId xmlns:a16="http://schemas.microsoft.com/office/drawing/2014/main" id="{7461E6B8-B902-FCB7-5F91-9DC99473CAB2}"/>
              </a:ext>
            </a:extLst>
          </p:cNvPr>
          <p:cNvSpPr txBox="1"/>
          <p:nvPr/>
        </p:nvSpPr>
        <p:spPr>
          <a:xfrm>
            <a:off x="6701192" y="3645351"/>
            <a:ext cx="5410741" cy="738664"/>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t>12. En ATENEA tengo la responsabilidad de proteger los recursos públicos, por eso actúo cuando identifico comportamientos que los afectan</a:t>
            </a:r>
            <a:endParaRPr lang="es-CO" sz="1400"/>
          </a:p>
        </p:txBody>
      </p:sp>
      <p:sp>
        <p:nvSpPr>
          <p:cNvPr id="7" name="CuadroTexto 6">
            <a:extLst>
              <a:ext uri="{FF2B5EF4-FFF2-40B4-BE49-F238E27FC236}">
                <a16:creationId xmlns:a16="http://schemas.microsoft.com/office/drawing/2014/main" id="{B9C19AE6-47C2-0647-485B-8BCDEC0D2E14}"/>
              </a:ext>
            </a:extLst>
          </p:cNvPr>
          <p:cNvSpPr txBox="1"/>
          <p:nvPr/>
        </p:nvSpPr>
        <p:spPr>
          <a:xfrm>
            <a:off x="1604605" y="131852"/>
            <a:ext cx="9867060"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4" name="Gráfico 3">
            <a:extLst>
              <a:ext uri="{FF2B5EF4-FFF2-40B4-BE49-F238E27FC236}">
                <a16:creationId xmlns:a16="http://schemas.microsoft.com/office/drawing/2014/main" id="{F0234466-D968-15FE-342D-E4B8A3D05A1C}"/>
              </a:ext>
            </a:extLst>
          </p:cNvPr>
          <p:cNvGraphicFramePr>
            <a:graphicFrameLocks/>
          </p:cNvGraphicFramePr>
          <p:nvPr>
            <p:extLst>
              <p:ext uri="{D42A27DB-BD31-4B8C-83A1-F6EECF244321}">
                <p14:modId xmlns:p14="http://schemas.microsoft.com/office/powerpoint/2010/main" val="215597919"/>
              </p:ext>
            </p:extLst>
          </p:nvPr>
        </p:nvGraphicFramePr>
        <p:xfrm>
          <a:off x="1358055" y="4328728"/>
          <a:ext cx="4423314" cy="1940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405330B4-24DC-2E2F-8BEA-FAD438D98C91}"/>
              </a:ext>
            </a:extLst>
          </p:cNvPr>
          <p:cNvGraphicFramePr>
            <a:graphicFrameLocks/>
          </p:cNvGraphicFramePr>
          <p:nvPr>
            <p:extLst>
              <p:ext uri="{D42A27DB-BD31-4B8C-83A1-F6EECF244321}">
                <p14:modId xmlns:p14="http://schemas.microsoft.com/office/powerpoint/2010/main" val="2105810288"/>
              </p:ext>
            </p:extLst>
          </p:nvPr>
        </p:nvGraphicFramePr>
        <p:xfrm>
          <a:off x="7251863" y="4384015"/>
          <a:ext cx="4309397" cy="2118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a:extLst>
              <a:ext uri="{FF2B5EF4-FFF2-40B4-BE49-F238E27FC236}">
                <a16:creationId xmlns:a16="http://schemas.microsoft.com/office/drawing/2014/main" id="{1B4C1D56-85D8-8E8E-C8A8-48C952D2E96B}"/>
              </a:ext>
            </a:extLst>
          </p:cNvPr>
          <p:cNvGraphicFramePr>
            <a:graphicFrameLocks/>
          </p:cNvGraphicFramePr>
          <p:nvPr>
            <p:extLst>
              <p:ext uri="{D42A27DB-BD31-4B8C-83A1-F6EECF244321}">
                <p14:modId xmlns:p14="http://schemas.microsoft.com/office/powerpoint/2010/main" val="4266617856"/>
              </p:ext>
            </p:extLst>
          </p:nvPr>
        </p:nvGraphicFramePr>
        <p:xfrm>
          <a:off x="1129013" y="1527503"/>
          <a:ext cx="4783515" cy="21178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áfico 9">
            <a:extLst>
              <a:ext uri="{FF2B5EF4-FFF2-40B4-BE49-F238E27FC236}">
                <a16:creationId xmlns:a16="http://schemas.microsoft.com/office/drawing/2014/main" id="{3A78DC69-2231-9775-D903-E5AEF54A0DF7}"/>
              </a:ext>
            </a:extLst>
          </p:cNvPr>
          <p:cNvGraphicFramePr>
            <a:graphicFrameLocks/>
          </p:cNvGraphicFramePr>
          <p:nvPr>
            <p:extLst>
              <p:ext uri="{D42A27DB-BD31-4B8C-83A1-F6EECF244321}">
                <p14:modId xmlns:p14="http://schemas.microsoft.com/office/powerpoint/2010/main" val="2429932574"/>
              </p:ext>
            </p:extLst>
          </p:nvPr>
        </p:nvGraphicFramePr>
        <p:xfrm>
          <a:off x="6899664" y="1527503"/>
          <a:ext cx="4991401" cy="211784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4139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5B22D-72E7-C4DB-5DB3-77F866788641}"/>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FA3D82A0-D8A8-0834-C3AD-8103FD74BDF6}"/>
              </a:ext>
            </a:extLst>
          </p:cNvPr>
          <p:cNvSpPr/>
          <p:nvPr/>
        </p:nvSpPr>
        <p:spPr>
          <a:xfrm>
            <a:off x="-91948" y="593517"/>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sz="1400" b="1"/>
              <a:t>8</a:t>
            </a:r>
            <a:endParaRPr lang="es-ES" sz="1400"/>
          </a:p>
        </p:txBody>
      </p:sp>
      <p:sp>
        <p:nvSpPr>
          <p:cNvPr id="8" name="CuadroTexto 7">
            <a:extLst>
              <a:ext uri="{FF2B5EF4-FFF2-40B4-BE49-F238E27FC236}">
                <a16:creationId xmlns:a16="http://schemas.microsoft.com/office/drawing/2014/main" id="{E41AA453-685B-A6E9-B36B-EE2572FF36A5}"/>
              </a:ext>
            </a:extLst>
          </p:cNvPr>
          <p:cNvSpPr txBox="1"/>
          <p:nvPr/>
        </p:nvSpPr>
        <p:spPr>
          <a:xfrm>
            <a:off x="349703" y="1193149"/>
            <a:ext cx="6228158" cy="523220"/>
          </a:xfrm>
          <a:prstGeom prst="rect">
            <a:avLst/>
          </a:prstGeom>
          <a:noFill/>
        </p:spPr>
        <p:txBody>
          <a:bodyPr wrap="square">
            <a:spAutoFit/>
          </a:bodyPr>
          <a:lstStyle/>
          <a:p>
            <a:pPr algn="ctr"/>
            <a:r>
              <a:rPr lang="es-ES" sz="1400"/>
              <a:t>13. En ATENEA rechazo cualquier forma de discriminación hacia compañeros, colaboradores o usuarios, sin importar su ideología, origen o condición</a:t>
            </a:r>
            <a:endParaRPr lang="es-CO" sz="1400"/>
          </a:p>
        </p:txBody>
      </p:sp>
      <p:sp>
        <p:nvSpPr>
          <p:cNvPr id="12" name="CuadroTexto 11">
            <a:extLst>
              <a:ext uri="{FF2B5EF4-FFF2-40B4-BE49-F238E27FC236}">
                <a16:creationId xmlns:a16="http://schemas.microsoft.com/office/drawing/2014/main" id="{63BFBEA9-64AB-0EB2-6541-316B46601271}"/>
              </a:ext>
            </a:extLst>
          </p:cNvPr>
          <p:cNvSpPr txBox="1"/>
          <p:nvPr/>
        </p:nvSpPr>
        <p:spPr>
          <a:xfrm>
            <a:off x="6577861" y="1193148"/>
            <a:ext cx="5410740" cy="523220"/>
          </a:xfrm>
          <a:prstGeom prst="rect">
            <a:avLst/>
          </a:prstGeom>
          <a:noFill/>
        </p:spPr>
        <p:txBody>
          <a:bodyPr wrap="square">
            <a:spAutoFit/>
          </a:bodyPr>
          <a:lstStyle/>
          <a:p>
            <a:pPr algn="ctr"/>
            <a:r>
              <a:rPr lang="es-ES" sz="1400"/>
              <a:t>14. En ATENEA promuevo el diálogo y el trabajo colaborativo, aceptando observaciones constructivas para mejorar mis funciones</a:t>
            </a:r>
            <a:endParaRPr lang="es-CO" sz="1400"/>
          </a:p>
        </p:txBody>
      </p:sp>
      <p:sp>
        <p:nvSpPr>
          <p:cNvPr id="17" name="CuadroTexto 16">
            <a:extLst>
              <a:ext uri="{FF2B5EF4-FFF2-40B4-BE49-F238E27FC236}">
                <a16:creationId xmlns:a16="http://schemas.microsoft.com/office/drawing/2014/main" id="{9B347B10-3CE9-A63E-0D52-841E5BCF9454}"/>
              </a:ext>
            </a:extLst>
          </p:cNvPr>
          <p:cNvSpPr txBox="1"/>
          <p:nvPr/>
        </p:nvSpPr>
        <p:spPr>
          <a:xfrm>
            <a:off x="375085" y="3738923"/>
            <a:ext cx="6177394" cy="523220"/>
          </a:xfrm>
          <a:prstGeom prst="rect">
            <a:avLst/>
          </a:prstGeom>
          <a:noFill/>
        </p:spPr>
        <p:txBody>
          <a:bodyPr wrap="square">
            <a:spAutoFit/>
          </a:bodyPr>
          <a:lstStyle/>
          <a:p>
            <a:pPr algn="ctr"/>
            <a:r>
              <a:rPr lang="es-ES" sz="1400"/>
              <a:t>15. En ATENEA la responsabilidad no justifica el maltrato; la cultura institucional se basa en el respeto mutuo y el diálogo constructivo</a:t>
            </a:r>
            <a:endParaRPr lang="es-CO" sz="1400">
              <a:latin typeface="Segoe UI" panose="020B0502040204020203" pitchFamily="34" charset="0"/>
              <a:cs typeface="Segoe UI" panose="020B0502040204020203" pitchFamily="34" charset="0"/>
            </a:endParaRPr>
          </a:p>
        </p:txBody>
      </p:sp>
      <p:sp>
        <p:nvSpPr>
          <p:cNvPr id="19" name="CuadroTexto 18">
            <a:extLst>
              <a:ext uri="{FF2B5EF4-FFF2-40B4-BE49-F238E27FC236}">
                <a16:creationId xmlns:a16="http://schemas.microsoft.com/office/drawing/2014/main" id="{583831B6-E60A-41FE-9778-853292597AD3}"/>
              </a:ext>
            </a:extLst>
          </p:cNvPr>
          <p:cNvSpPr txBox="1"/>
          <p:nvPr/>
        </p:nvSpPr>
        <p:spPr>
          <a:xfrm>
            <a:off x="6663910" y="3738923"/>
            <a:ext cx="5410741" cy="523220"/>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latin typeface="+mn-lt"/>
              </a:rPr>
              <a:t>16. En ATENEA entiendo que el trabajo en equipo es clave, por eso colaboro con mis compañeros cuando hay metas comunes por cumplir</a:t>
            </a:r>
            <a:endParaRPr lang="es-CO" sz="1400">
              <a:latin typeface="+mn-lt"/>
            </a:endParaRPr>
          </a:p>
        </p:txBody>
      </p:sp>
      <p:sp>
        <p:nvSpPr>
          <p:cNvPr id="7" name="CuadroTexto 6">
            <a:extLst>
              <a:ext uri="{FF2B5EF4-FFF2-40B4-BE49-F238E27FC236}">
                <a16:creationId xmlns:a16="http://schemas.microsoft.com/office/drawing/2014/main" id="{17C50D17-4386-94B5-1140-3DE588D79422}"/>
              </a:ext>
            </a:extLst>
          </p:cNvPr>
          <p:cNvSpPr txBox="1"/>
          <p:nvPr/>
        </p:nvSpPr>
        <p:spPr>
          <a:xfrm>
            <a:off x="1604605" y="131852"/>
            <a:ext cx="9867060"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2" name="Gráfico 1">
            <a:extLst>
              <a:ext uri="{FF2B5EF4-FFF2-40B4-BE49-F238E27FC236}">
                <a16:creationId xmlns:a16="http://schemas.microsoft.com/office/drawing/2014/main" id="{F9D552C9-BD44-7ED9-A3AA-5F6D6830A6E0}"/>
              </a:ext>
            </a:extLst>
          </p:cNvPr>
          <p:cNvGraphicFramePr>
            <a:graphicFrameLocks/>
          </p:cNvGraphicFramePr>
          <p:nvPr>
            <p:extLst>
              <p:ext uri="{D42A27DB-BD31-4B8C-83A1-F6EECF244321}">
                <p14:modId xmlns:p14="http://schemas.microsoft.com/office/powerpoint/2010/main" val="1026056096"/>
              </p:ext>
            </p:extLst>
          </p:nvPr>
        </p:nvGraphicFramePr>
        <p:xfrm>
          <a:off x="1177782" y="1760259"/>
          <a:ext cx="4572000" cy="1944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925D3728-7A95-66CA-35DD-757EAB1E2BB6}"/>
              </a:ext>
            </a:extLst>
          </p:cNvPr>
          <p:cNvGraphicFramePr>
            <a:graphicFrameLocks/>
          </p:cNvGraphicFramePr>
          <p:nvPr>
            <p:extLst>
              <p:ext uri="{D42A27DB-BD31-4B8C-83A1-F6EECF244321}">
                <p14:modId xmlns:p14="http://schemas.microsoft.com/office/powerpoint/2010/main" val="3565844107"/>
              </p:ext>
            </p:extLst>
          </p:nvPr>
        </p:nvGraphicFramePr>
        <p:xfrm>
          <a:off x="6096000" y="1716368"/>
          <a:ext cx="5540477" cy="1944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C3AD4A4-A82A-E807-E0F4-C3A596B402CD}"/>
              </a:ext>
            </a:extLst>
          </p:cNvPr>
          <p:cNvGraphicFramePr>
            <a:graphicFrameLocks/>
          </p:cNvGraphicFramePr>
          <p:nvPr>
            <p:extLst>
              <p:ext uri="{D42A27DB-BD31-4B8C-83A1-F6EECF244321}">
                <p14:modId xmlns:p14="http://schemas.microsoft.com/office/powerpoint/2010/main" val="452987057"/>
              </p:ext>
            </p:extLst>
          </p:nvPr>
        </p:nvGraphicFramePr>
        <p:xfrm>
          <a:off x="943897" y="4226326"/>
          <a:ext cx="4894277" cy="20381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CFEAAE36-0FF8-B420-3027-F94813BCECBF}"/>
              </a:ext>
            </a:extLst>
          </p:cNvPr>
          <p:cNvGraphicFramePr>
            <a:graphicFrameLocks/>
          </p:cNvGraphicFramePr>
          <p:nvPr>
            <p:extLst>
              <p:ext uri="{D42A27DB-BD31-4B8C-83A1-F6EECF244321}">
                <p14:modId xmlns:p14="http://schemas.microsoft.com/office/powerpoint/2010/main" val="1040833319"/>
              </p:ext>
            </p:extLst>
          </p:nvPr>
        </p:nvGraphicFramePr>
        <p:xfrm>
          <a:off x="6406986" y="4339738"/>
          <a:ext cx="5120051" cy="1924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694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B78E3-8706-40A7-85B8-6F4C7FF7C86A}"/>
            </a:ext>
          </a:extLst>
        </p:cNvPr>
        <p:cNvGrpSpPr/>
        <p:nvPr/>
      </p:nvGrpSpPr>
      <p:grpSpPr>
        <a:xfrm>
          <a:off x="0" y="0"/>
          <a:ext cx="0" cy="0"/>
          <a:chOff x="0" y="0"/>
          <a:chExt cx="0" cy="0"/>
        </a:xfrm>
      </p:grpSpPr>
      <p:sp>
        <p:nvSpPr>
          <p:cNvPr id="5" name="Paralelogramo 4">
            <a:extLst>
              <a:ext uri="{FF2B5EF4-FFF2-40B4-BE49-F238E27FC236}">
                <a16:creationId xmlns:a16="http://schemas.microsoft.com/office/drawing/2014/main" id="{269D5A47-1FDC-C704-ECD2-C324435C3439}"/>
              </a:ext>
            </a:extLst>
          </p:cNvPr>
          <p:cNvSpPr/>
          <p:nvPr/>
        </p:nvSpPr>
        <p:spPr>
          <a:xfrm>
            <a:off x="-165100" y="258348"/>
            <a:ext cx="883303" cy="395427"/>
          </a:xfrm>
          <a:prstGeom prst="parallelogram">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a:r>
              <a:rPr lang="es-CO" b="1"/>
              <a:t>9</a:t>
            </a:r>
          </a:p>
        </p:txBody>
      </p:sp>
      <p:sp>
        <p:nvSpPr>
          <p:cNvPr id="8" name="CuadroTexto 7">
            <a:extLst>
              <a:ext uri="{FF2B5EF4-FFF2-40B4-BE49-F238E27FC236}">
                <a16:creationId xmlns:a16="http://schemas.microsoft.com/office/drawing/2014/main" id="{DE5B6F15-D3A9-DF32-66E6-941FBAA386BD}"/>
              </a:ext>
            </a:extLst>
          </p:cNvPr>
          <p:cNvSpPr txBox="1"/>
          <p:nvPr/>
        </p:nvSpPr>
        <p:spPr>
          <a:xfrm>
            <a:off x="276551" y="864236"/>
            <a:ext cx="6228158" cy="523220"/>
          </a:xfrm>
          <a:prstGeom prst="rect">
            <a:avLst/>
          </a:prstGeom>
          <a:noFill/>
        </p:spPr>
        <p:txBody>
          <a:bodyPr wrap="square">
            <a:spAutoFit/>
          </a:bodyPr>
          <a:lstStyle/>
          <a:p>
            <a:pPr algn="ctr"/>
            <a:r>
              <a:rPr lang="es-ES" sz="1400"/>
              <a:t>17. Comprendo que usar información institucional para beneficio personal compromete la integridad, la confidencialidad y el bien común</a:t>
            </a:r>
            <a:endParaRPr lang="es-CO" sz="1400"/>
          </a:p>
        </p:txBody>
      </p:sp>
      <p:sp>
        <p:nvSpPr>
          <p:cNvPr id="12" name="CuadroTexto 11">
            <a:extLst>
              <a:ext uri="{FF2B5EF4-FFF2-40B4-BE49-F238E27FC236}">
                <a16:creationId xmlns:a16="http://schemas.microsoft.com/office/drawing/2014/main" id="{3B672452-2DB7-BA95-AD52-B738EE195C54}"/>
              </a:ext>
            </a:extLst>
          </p:cNvPr>
          <p:cNvSpPr txBox="1"/>
          <p:nvPr/>
        </p:nvSpPr>
        <p:spPr>
          <a:xfrm>
            <a:off x="6504709" y="890402"/>
            <a:ext cx="5410740" cy="738664"/>
          </a:xfrm>
          <a:prstGeom prst="rect">
            <a:avLst/>
          </a:prstGeom>
          <a:noFill/>
        </p:spPr>
        <p:txBody>
          <a:bodyPr wrap="square">
            <a:spAutoFit/>
          </a:bodyPr>
          <a:lstStyle/>
          <a:p>
            <a:pPr algn="ctr"/>
            <a:r>
              <a:rPr lang="es-ES" sz="1400"/>
              <a:t>18. En ATENEA reconozco mis falencias con responsabilidad, sin trasladar culpas a otros, porque esto afecta el compromiso con la misión institucional y la ciudadanía</a:t>
            </a:r>
            <a:endParaRPr lang="es-CO" sz="1400"/>
          </a:p>
        </p:txBody>
      </p:sp>
      <p:sp>
        <p:nvSpPr>
          <p:cNvPr id="17" name="CuadroTexto 16">
            <a:extLst>
              <a:ext uri="{FF2B5EF4-FFF2-40B4-BE49-F238E27FC236}">
                <a16:creationId xmlns:a16="http://schemas.microsoft.com/office/drawing/2014/main" id="{F1F1266E-855F-66D2-FD37-E085E2C17097}"/>
              </a:ext>
            </a:extLst>
          </p:cNvPr>
          <p:cNvSpPr txBox="1"/>
          <p:nvPr/>
        </p:nvSpPr>
        <p:spPr>
          <a:xfrm>
            <a:off x="301933" y="3696362"/>
            <a:ext cx="6177394" cy="523220"/>
          </a:xfrm>
          <a:prstGeom prst="rect">
            <a:avLst/>
          </a:prstGeom>
          <a:noFill/>
        </p:spPr>
        <p:txBody>
          <a:bodyPr wrap="square">
            <a:spAutoFit/>
          </a:bodyPr>
          <a:lstStyle/>
          <a:p>
            <a:pPr algn="ctr"/>
            <a:r>
              <a:rPr lang="es-ES" sz="1400"/>
              <a:t>19. En ATENEA, ante dilemas éticos, priorizo los principios del Código de Integridad y los lineamientos institucionales por encima de mis intereses personales</a:t>
            </a:r>
            <a:endParaRPr lang="es-CO" sz="1400">
              <a:latin typeface="Segoe UI" panose="020B0502040204020203" pitchFamily="34" charset="0"/>
              <a:cs typeface="Segoe UI" panose="020B0502040204020203" pitchFamily="34" charset="0"/>
            </a:endParaRPr>
          </a:p>
        </p:txBody>
      </p:sp>
      <p:sp>
        <p:nvSpPr>
          <p:cNvPr id="19" name="CuadroTexto 18">
            <a:extLst>
              <a:ext uri="{FF2B5EF4-FFF2-40B4-BE49-F238E27FC236}">
                <a16:creationId xmlns:a16="http://schemas.microsoft.com/office/drawing/2014/main" id="{1B69109C-930E-6137-921B-B4B2FD109762}"/>
              </a:ext>
            </a:extLst>
          </p:cNvPr>
          <p:cNvSpPr txBox="1"/>
          <p:nvPr/>
        </p:nvSpPr>
        <p:spPr>
          <a:xfrm>
            <a:off x="6590758" y="3642575"/>
            <a:ext cx="5410741" cy="738664"/>
          </a:xfrm>
          <a:prstGeom prst="rect">
            <a:avLst/>
          </a:prstGeom>
          <a:noFill/>
        </p:spPr>
        <p:txBody>
          <a:bodyPr wrap="square">
            <a:spAutoFit/>
          </a:bodyPr>
          <a:lstStyle>
            <a:defPPr>
              <a:defRPr lang="en-US"/>
            </a:defPPr>
            <a:lvl1pPr algn="ctr">
              <a:defRPr>
                <a:latin typeface="Segoe UI" panose="020B0502040204020203" pitchFamily="34" charset="0"/>
                <a:cs typeface="Segoe UI" panose="020B0502040204020203" pitchFamily="34" charset="0"/>
              </a:defRPr>
            </a:lvl1pPr>
          </a:lstStyle>
          <a:p>
            <a:r>
              <a:rPr lang="es-ES" sz="1400"/>
              <a:t>20. En ATENEA tengo la responsabilidad de proponer mejoras cuando detecto rezagos u oportunidades que pueden optimizar el cumplimiento de nuestras funciones</a:t>
            </a:r>
            <a:endParaRPr lang="es-CO" sz="1400"/>
          </a:p>
        </p:txBody>
      </p:sp>
      <p:sp>
        <p:nvSpPr>
          <p:cNvPr id="7" name="CuadroTexto 6">
            <a:extLst>
              <a:ext uri="{FF2B5EF4-FFF2-40B4-BE49-F238E27FC236}">
                <a16:creationId xmlns:a16="http://schemas.microsoft.com/office/drawing/2014/main" id="{83390BEB-6F5E-A14F-AA2E-538EB3CA40D0}"/>
              </a:ext>
            </a:extLst>
          </p:cNvPr>
          <p:cNvSpPr txBox="1"/>
          <p:nvPr/>
        </p:nvSpPr>
        <p:spPr>
          <a:xfrm>
            <a:off x="1604605" y="131852"/>
            <a:ext cx="9867060" cy="461665"/>
          </a:xfrm>
          <a:prstGeom prst="rect">
            <a:avLst/>
          </a:prstGeom>
          <a:noFill/>
        </p:spPr>
        <p:txBody>
          <a:bodyPr wrap="none" rtlCol="0">
            <a:spAutoFit/>
          </a:bodyPr>
          <a:lstStyle/>
          <a:p>
            <a:r>
              <a:rPr lang="es-CO" sz="2400" b="1">
                <a:solidFill>
                  <a:schemeClr val="bg1"/>
                </a:solidFill>
              </a:rPr>
              <a:t>Resultados encuesta percepción y apropiación Código de Integridad 2025 </a:t>
            </a:r>
          </a:p>
        </p:txBody>
      </p:sp>
      <p:graphicFrame>
        <p:nvGraphicFramePr>
          <p:cNvPr id="2" name="Gráfico 1">
            <a:extLst>
              <a:ext uri="{FF2B5EF4-FFF2-40B4-BE49-F238E27FC236}">
                <a16:creationId xmlns:a16="http://schemas.microsoft.com/office/drawing/2014/main" id="{A5C5D034-BE27-0C9F-9F0D-6CAE708A5830}"/>
              </a:ext>
            </a:extLst>
          </p:cNvPr>
          <p:cNvGraphicFramePr>
            <a:graphicFrameLocks/>
          </p:cNvGraphicFramePr>
          <p:nvPr>
            <p:extLst>
              <p:ext uri="{D42A27DB-BD31-4B8C-83A1-F6EECF244321}">
                <p14:modId xmlns:p14="http://schemas.microsoft.com/office/powerpoint/2010/main" val="869097035"/>
              </p:ext>
            </p:extLst>
          </p:nvPr>
        </p:nvGraphicFramePr>
        <p:xfrm>
          <a:off x="1483135" y="1430390"/>
          <a:ext cx="4204157" cy="22230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ráfico 2">
            <a:extLst>
              <a:ext uri="{FF2B5EF4-FFF2-40B4-BE49-F238E27FC236}">
                <a16:creationId xmlns:a16="http://schemas.microsoft.com/office/drawing/2014/main" id="{E18EE23E-0F1E-9AE5-6281-3BAC15E30776}"/>
              </a:ext>
            </a:extLst>
          </p:cNvPr>
          <p:cNvGraphicFramePr>
            <a:graphicFrameLocks/>
          </p:cNvGraphicFramePr>
          <p:nvPr>
            <p:extLst>
              <p:ext uri="{D42A27DB-BD31-4B8C-83A1-F6EECF244321}">
                <p14:modId xmlns:p14="http://schemas.microsoft.com/office/powerpoint/2010/main" val="1541066789"/>
              </p:ext>
            </p:extLst>
          </p:nvPr>
        </p:nvGraphicFramePr>
        <p:xfrm>
          <a:off x="7296744" y="1560462"/>
          <a:ext cx="4370648" cy="22230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Gráfico 3">
            <a:extLst>
              <a:ext uri="{FF2B5EF4-FFF2-40B4-BE49-F238E27FC236}">
                <a16:creationId xmlns:a16="http://schemas.microsoft.com/office/drawing/2014/main" id="{359D011A-16D8-3DBD-ECC3-DC0EBE336205}"/>
              </a:ext>
            </a:extLst>
          </p:cNvPr>
          <p:cNvGraphicFramePr>
            <a:graphicFrameLocks/>
          </p:cNvGraphicFramePr>
          <p:nvPr>
            <p:extLst>
              <p:ext uri="{D42A27DB-BD31-4B8C-83A1-F6EECF244321}">
                <p14:modId xmlns:p14="http://schemas.microsoft.com/office/powerpoint/2010/main" val="4202716884"/>
              </p:ext>
            </p:extLst>
          </p:nvPr>
        </p:nvGraphicFramePr>
        <p:xfrm>
          <a:off x="1093415" y="4214725"/>
          <a:ext cx="5002585" cy="2313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01DB8475-F636-0B16-AC35-11455B4B572F}"/>
              </a:ext>
            </a:extLst>
          </p:cNvPr>
          <p:cNvGraphicFramePr>
            <a:graphicFrameLocks/>
          </p:cNvGraphicFramePr>
          <p:nvPr>
            <p:extLst>
              <p:ext uri="{D42A27DB-BD31-4B8C-83A1-F6EECF244321}">
                <p14:modId xmlns:p14="http://schemas.microsoft.com/office/powerpoint/2010/main" val="1123329502"/>
              </p:ext>
            </p:extLst>
          </p:nvPr>
        </p:nvGraphicFramePr>
        <p:xfrm>
          <a:off x="7086600" y="4305451"/>
          <a:ext cx="4828849" cy="222303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462058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88e3bd2-b56c-43a0-b8a9-e0fb12425dda" xsi:nil="true"/>
    <lcf76f155ced4ddcb4097134ff3c332f xmlns="4e0bdaab-fb4b-4e1b-9d20-eb9c924c3388">
      <Terms xmlns="http://schemas.microsoft.com/office/infopath/2007/PartnerControls"/>
    </lcf76f155ced4ddcb4097134ff3c332f>
    <SharedWithUsers xmlns="088e3bd2-b56c-43a0-b8a9-e0fb12425dda">
      <UserInfo>
        <DisplayName>Andres Alberto Acevedo Sosa</DisplayName>
        <AccountId>386</AccountId>
        <AccountType/>
      </UserInfo>
      <UserInfo>
        <DisplayName>Edwin Leon Martinez</DisplayName>
        <AccountId>200</AccountId>
        <AccountType/>
      </UserInfo>
      <UserInfo>
        <DisplayName>Diana Liseth Vivas Pulido</DisplayName>
        <AccountId>49</AccountId>
        <AccountType/>
      </UserInfo>
      <UserInfo>
        <DisplayName>Javier Andres Rubio Saenz</DisplayName>
        <AccountId>54</AccountId>
        <AccountType/>
      </UserInfo>
      <UserInfo>
        <DisplayName>Juanita  Bodmer Rico</DisplayName>
        <AccountId>590</AccountId>
        <AccountType/>
      </UserInfo>
      <UserInfo>
        <DisplayName>Dayana Caterine Narvaez Gomez</DisplayName>
        <AccountId>47</AccountId>
        <AccountType/>
      </UserInfo>
      <UserInfo>
        <DisplayName>Cristian Davian  Bernal Hernandez</DisplayName>
        <AccountId>478</AccountId>
        <AccountType/>
      </UserInfo>
      <UserInfo>
        <DisplayName>Paula Katherin Fonca Gaona</DisplayName>
        <AccountId>12</AccountId>
        <AccountType/>
      </UserInfo>
      <UserInfo>
        <DisplayName>Carlos Andres Ballesteros Castañeda</DisplayName>
        <AccountId>577</AccountId>
        <AccountType/>
      </UserInfo>
      <UserInfo>
        <DisplayName>Ximena  Pardo Peña</DisplayName>
        <AccountId>592</AccountId>
        <AccountType/>
      </UserInfo>
      <UserInfo>
        <DisplayName>Natalia Daniela Ruíz Calderón</DisplayName>
        <AccountId>63</AccountId>
        <AccountType/>
      </UserInfo>
      <UserInfo>
        <DisplayName>Laura Lorena Vargas Guacheta</DisplayName>
        <AccountId>315</AccountId>
        <AccountType/>
      </UserInfo>
      <UserInfo>
        <DisplayName>Valentina Morales Beltrán</DisplayName>
        <AccountId>85</AccountId>
        <AccountType/>
      </UserInfo>
      <UserInfo>
        <DisplayName>Maria Vallejo Martelo</DisplayName>
        <AccountId>646</AccountId>
        <AccountType/>
      </UserInfo>
      <UserInfo>
        <DisplayName>Natalia  Garcia Pulido</DisplayName>
        <AccountId>641</AccountId>
        <AccountType/>
      </UserInfo>
      <UserInfo>
        <DisplayName>Sebastián Rodríguez</DisplayName>
        <AccountId>637</AccountId>
        <AccountType/>
      </UserInfo>
    </SharedWithUsers>
    <_Flow_SignoffStatus xmlns="4e0bdaab-fb4b-4e1b-9d20-eb9c924c338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F56BCB883BCF24ABDA77F676BE969E0" ma:contentTypeVersion="16" ma:contentTypeDescription="Crear nuevo documento." ma:contentTypeScope="" ma:versionID="39237c12e31825289b7419564a729e8e">
  <xsd:schema xmlns:xsd="http://www.w3.org/2001/XMLSchema" xmlns:xs="http://www.w3.org/2001/XMLSchema" xmlns:p="http://schemas.microsoft.com/office/2006/metadata/properties" xmlns:ns2="4e0bdaab-fb4b-4e1b-9d20-eb9c924c3388" xmlns:ns3="088e3bd2-b56c-43a0-b8a9-e0fb12425dda" targetNamespace="http://schemas.microsoft.com/office/2006/metadata/properties" ma:root="true" ma:fieldsID="d887e9522090a74ad8b9d75383a35c4f" ns2:_="" ns3:_="">
    <xsd:import namespace="4e0bdaab-fb4b-4e1b-9d20-eb9c924c3388"/>
    <xsd:import namespace="088e3bd2-b56c-43a0-b8a9-e0fb12425dd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bdaab-fb4b-4e1b-9d20-eb9c924c3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3dc39176-96d1-4b81-90d6-4a9a1cde659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_Flow_SignoffStatus" ma:index="22" nillable="true" ma:displayName="Estado de aprobación" ma:internalName="Estado_x0020_de_x0020_aprobaci_x00f3_n">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e3bd2-b56c-43a0-b8a9-e0fb12425dda"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7" nillable="true" ma:displayName="Taxonomy Catch All Column" ma:hidden="true" ma:list="{077bd2eb-14d8-4ed5-8d7a-8ed3c8e480c6}" ma:internalName="TaxCatchAll" ma:showField="CatchAllData" ma:web="088e3bd2-b56c-43a0-b8a9-e0fb12425d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EFF959-F088-4B85-8395-BB293BC3248E}">
  <ds:schemaRefs>
    <ds:schemaRef ds:uri="http://schemas.microsoft.com/sharepoint/v3/contenttype/forms"/>
  </ds:schemaRefs>
</ds:datastoreItem>
</file>

<file path=customXml/itemProps2.xml><?xml version="1.0" encoding="utf-8"?>
<ds:datastoreItem xmlns:ds="http://schemas.openxmlformats.org/officeDocument/2006/customXml" ds:itemID="{B098E6C8-DBC8-43B6-ACA8-95C358849F8E}">
  <ds:schemaRefs>
    <ds:schemaRef ds:uri="088e3bd2-b56c-43a0-b8a9-e0fb12425dda"/>
    <ds:schemaRef ds:uri="4e0bdaab-fb4b-4e1b-9d20-eb9c924c33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D73F5CE-2B87-4340-83E7-98B9572AACD7}">
  <ds:schemaRefs>
    <ds:schemaRef ds:uri="088e3bd2-b56c-43a0-b8a9-e0fb12425dda"/>
    <ds:schemaRef ds:uri="4e0bdaab-fb4b-4e1b-9d20-eb9c924c33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1803</Words>
  <Application>Microsoft Macintosh PowerPoint</Application>
  <PresentationFormat>Panorámica</PresentationFormat>
  <Paragraphs>118</Paragraphs>
  <Slides>16</Slides>
  <Notes>3</Notes>
  <HiddenSlides>0</HiddenSlides>
  <MMClips>0</MMClips>
  <ScaleCrop>false</ScaleCrop>
  <HeadingPairs>
    <vt:vector size="6" baseType="variant">
      <vt:variant>
        <vt:lpstr>Fuentes usadas</vt:lpstr>
      </vt:variant>
      <vt:variant>
        <vt:i4>9</vt:i4>
      </vt:variant>
      <vt:variant>
        <vt:lpstr>Tema</vt:lpstr>
      </vt:variant>
      <vt:variant>
        <vt:i4>3</vt:i4>
      </vt:variant>
      <vt:variant>
        <vt:lpstr>Títulos de diapositiva</vt:lpstr>
      </vt:variant>
      <vt:variant>
        <vt:i4>16</vt:i4>
      </vt:variant>
    </vt:vector>
  </HeadingPairs>
  <TitlesOfParts>
    <vt:vector size="28" baseType="lpstr">
      <vt:lpstr>Aptos</vt:lpstr>
      <vt:lpstr>Aptos Display</vt:lpstr>
      <vt:lpstr>Arial</vt:lpstr>
      <vt:lpstr>Calibri</vt:lpstr>
      <vt:lpstr>Montserrat</vt:lpstr>
      <vt:lpstr>Segoe UI</vt:lpstr>
      <vt:lpstr>Segoe UI Historic</vt:lpstr>
      <vt:lpstr>Segoe UI Light</vt:lpstr>
      <vt:lpstr>Wingdings</vt:lpstr>
      <vt:lpstr>Tema de Office</vt:lpstr>
      <vt:lpstr>Diseño personalizado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Zulayd Johanna  Mateus Salinas</cp:lastModifiedBy>
  <cp:revision>4</cp:revision>
  <dcterms:created xsi:type="dcterms:W3CDTF">2023-02-03T03:06:04Z</dcterms:created>
  <dcterms:modified xsi:type="dcterms:W3CDTF">2025-12-03T01:54:49Z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0x0101008F56BCB883BCF24ABDA77F676BE969E0</vt:lpwstr>
  </property>
  <property fmtid="{D5CDD505-2E9C-101B-9397-08002B2CF9AE}" pid="3" name="MediaServiceImageTags">
    <vt:lpwstr/>
  </property>
</Properties>
</file>